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07" r:id="rId2"/>
    <p:sldId id="581" r:id="rId3"/>
    <p:sldId id="561" r:id="rId4"/>
    <p:sldId id="562" r:id="rId5"/>
    <p:sldId id="563" r:id="rId6"/>
    <p:sldId id="565" r:id="rId7"/>
    <p:sldId id="566" r:id="rId8"/>
    <p:sldId id="569" r:id="rId9"/>
    <p:sldId id="570" r:id="rId10"/>
    <p:sldId id="621" r:id="rId11"/>
    <p:sldId id="622" r:id="rId12"/>
    <p:sldId id="582" r:id="rId13"/>
    <p:sldId id="583" r:id="rId14"/>
    <p:sldId id="584" r:id="rId15"/>
    <p:sldId id="629" r:id="rId16"/>
    <p:sldId id="586" r:id="rId17"/>
    <p:sldId id="587" r:id="rId18"/>
    <p:sldId id="589" r:id="rId19"/>
    <p:sldId id="590" r:id="rId20"/>
    <p:sldId id="591" r:id="rId21"/>
    <p:sldId id="593" r:id="rId22"/>
    <p:sldId id="594" r:id="rId23"/>
    <p:sldId id="608" r:id="rId24"/>
    <p:sldId id="595" r:id="rId25"/>
    <p:sldId id="619" r:id="rId26"/>
    <p:sldId id="597" r:id="rId27"/>
    <p:sldId id="598" r:id="rId28"/>
    <p:sldId id="626" r:id="rId29"/>
    <p:sldId id="623" r:id="rId30"/>
    <p:sldId id="624" r:id="rId31"/>
    <p:sldId id="577" r:id="rId32"/>
    <p:sldId id="625" r:id="rId33"/>
    <p:sldId id="617" r:id="rId34"/>
    <p:sldId id="618" r:id="rId35"/>
    <p:sldId id="611" r:id="rId36"/>
    <p:sldId id="612" r:id="rId37"/>
    <p:sldId id="616" r:id="rId38"/>
    <p:sldId id="628" r:id="rId39"/>
    <p:sldId id="605" r:id="rId4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920000"/>
    <a:srgbClr val="500000"/>
    <a:srgbClr val="3A5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38" autoAdjust="0"/>
    <p:restoredTop sz="89680" autoAdjust="0"/>
  </p:normalViewPr>
  <p:slideViewPr>
    <p:cSldViewPr snapToGrid="0">
      <p:cViewPr varScale="1">
        <p:scale>
          <a:sx n="85" d="100"/>
          <a:sy n="85" d="100"/>
        </p:scale>
        <p:origin x="114" y="4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7131206447616E-2"/>
          <c:y val="0.22077312171031788"/>
          <c:w val="0.87283747639216247"/>
          <c:h val="0.66383040988492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0">
                  <a:srgbClr val="667FAB">
                    <a:shade val="30000"/>
                    <a:satMod val="115000"/>
                  </a:srgbClr>
                </a:gs>
                <a:gs pos="50000">
                  <a:srgbClr val="667FAB">
                    <a:shade val="67500"/>
                    <a:satMod val="115000"/>
                  </a:srgbClr>
                </a:gs>
                <a:gs pos="100000">
                  <a:srgbClr val="667FAB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">
                  <c:v>210887</c:v>
                </c:pt>
                <c:pt idx="1">
                  <c:v>129376.962</c:v>
                </c:pt>
                <c:pt idx="2">
                  <c:v>29859.111000000001</c:v>
                </c:pt>
                <c:pt idx="3" formatCode="#,##0">
                  <c:v>370123.07299999997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9D-4EE6-A0A0-97EBB55B6B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">
                  <c:v>210151</c:v>
                </c:pt>
                <c:pt idx="1">
                  <c:v>120879.04399999999</c:v>
                </c:pt>
                <c:pt idx="2">
                  <c:v>29664.894</c:v>
                </c:pt>
                <c:pt idx="3" formatCode="#,##0">
                  <c:v>360694.93799999997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9D-4EE6-A0A0-97EBB55B6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378560"/>
        <c:axId val="85380096"/>
        <c:axId val="0"/>
      </c:bar3DChart>
      <c:catAx>
        <c:axId val="853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85380096"/>
        <c:crosses val="autoZero"/>
        <c:auto val="1"/>
        <c:lblAlgn val="ctr"/>
        <c:lblOffset val="100"/>
        <c:noMultiLvlLbl val="0"/>
      </c:catAx>
      <c:valAx>
        <c:axId val="85380096"/>
        <c:scaling>
          <c:orientation val="minMax"/>
          <c:max val="50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8537856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93389005745859144"/>
          <c:y val="0.29599529127645985"/>
          <c:w val="6.1756845844392221E-2"/>
          <c:h val="0.414864513400151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28387846334208"/>
          <c:y val="4.0871964601288537E-2"/>
          <c:w val="0.88771612153665791"/>
          <c:h val="0.422109214237624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8361262385807546E-3"/>
                  <c:y val="-0.106135809550102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2 988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4EA-4E65-BD07-B2C032164F44}"/>
                </c:ext>
              </c:extLst>
            </c:dLbl>
            <c:dLbl>
              <c:idx val="1"/>
              <c:layout>
                <c:manualLayout>
                  <c:x val="1.3226993051796629E-2"/>
                  <c:y val="-6.93143052533086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4EA-4E65-BD07-B2C032164F44}"/>
                </c:ext>
              </c:extLst>
            </c:dLbl>
            <c:dLbl>
              <c:idx val="2"/>
              <c:layout>
                <c:manualLayout>
                  <c:x val="1.3226993051796629E-2"/>
                  <c:y val="-8.39427942381553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4EA-4E65-BD07-B2C032164F44}"/>
                </c:ext>
              </c:extLst>
            </c:dLbl>
            <c:dLbl>
              <c:idx val="3"/>
              <c:layout>
                <c:manualLayout>
                  <c:x val="6.0124130291041083E-3"/>
                  <c:y val="-6.73263232670761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1 179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4EA-4E65-BD07-B2C032164F44}"/>
                </c:ext>
              </c:extLst>
            </c:dLbl>
            <c:dLbl>
              <c:idx val="4"/>
              <c:layout>
                <c:manualLayout>
                  <c:x val="1.6640654958504147E-3"/>
                  <c:y val="-5.00094709500780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baseline="0" dirty="0"/>
                      <a:t> 179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4EA-4E65-BD07-B2C032164F44}"/>
                </c:ext>
              </c:extLst>
            </c:dLbl>
            <c:dLbl>
              <c:idx val="5"/>
              <c:layout>
                <c:manualLayout>
                  <c:x val="-2.5330447139486011E-3"/>
                  <c:y val="-0.209919744751770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13 487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4EA-4E65-BD07-B2C032164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ТОО «AVC Production»</c:v>
                </c:pt>
                <c:pt idx="1">
                  <c:v>ТОО «НИЦ KRD»</c:v>
                </c:pt>
                <c:pt idx="2">
                  <c:v>ТОО «Ertis Art Servis»</c:v>
                </c:pt>
                <c:pt idx="3">
                  <c:v>ТОО МегаСтройПлюс</c:v>
                </c:pt>
                <c:pt idx="4">
                  <c:v>ТОО НПО Дефектоскопия</c:v>
                </c:pt>
                <c:pt idx="5">
                  <c:v>ТОО «EPCM»</c:v>
                </c:pt>
              </c:strCache>
            </c:strRef>
          </c:cat>
          <c:val>
            <c:numRef>
              <c:f>Лист1!$B$2:$B$7</c:f>
              <c:numCache>
                <c:formatCode>_-* #\ ##0_-;\-* #\ ##0_-;_-* "-"??_-;_-@_-</c:formatCode>
                <c:ptCount val="6"/>
                <c:pt idx="0">
                  <c:v>2988320</c:v>
                </c:pt>
                <c:pt idx="1">
                  <c:v>393200</c:v>
                </c:pt>
                <c:pt idx="2">
                  <c:v>589800</c:v>
                </c:pt>
                <c:pt idx="3">
                  <c:v>1179600</c:v>
                </c:pt>
                <c:pt idx="4">
                  <c:v>1179600</c:v>
                </c:pt>
                <c:pt idx="5">
                  <c:v>13486760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4EA-4E65-BD07-B2C032164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709696"/>
        <c:axId val="584711336"/>
        <c:axId val="0"/>
      </c:bar3DChart>
      <c:catAx>
        <c:axId val="58470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584711336"/>
        <c:crosses val="autoZero"/>
        <c:auto val="1"/>
        <c:lblAlgn val="ctr"/>
        <c:lblOffset val="100"/>
        <c:noMultiLvlLbl val="0"/>
      </c:catAx>
      <c:valAx>
        <c:axId val="58471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58470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0919971928093"/>
          <c:y val="0.23414969364227856"/>
          <c:w val="0.73059082110328766"/>
          <c:h val="0.3404415238586092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</c:v>
                </c:pt>
              </c:strCache>
            </c:strRef>
          </c:tx>
          <c:spPr>
            <a:solidFill>
              <a:srgbClr val="2F5597"/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2498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F-4304-8726-61DA1CF657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2199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D4E-4AAC-9A66-8C25CD4CBB08}"/>
                </c:ext>
              </c:extLst>
            </c:dLbl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2498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F-4304-8726-61DA1CF65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0528"/>
        <c:axId val="1"/>
      </c:barChart>
      <c:catAx>
        <c:axId val="10011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38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38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266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0110528"/>
        <c:crosses val="autoZero"/>
        <c:crossBetween val="between"/>
      </c:valAx>
      <c:spPr>
        <a:noFill/>
        <a:ln w="25333">
          <a:noFill/>
        </a:ln>
      </c:spPr>
    </c:plotArea>
    <c:legend>
      <c:legendPos val="b"/>
      <c:layout>
        <c:manualLayout>
          <c:xMode val="edge"/>
          <c:yMode val="edge"/>
          <c:x val="0.28099716721758894"/>
          <c:y val="0.80530886264795698"/>
          <c:w val="0.5718423345955409"/>
          <c:h val="8.4424298936317199E-2"/>
        </c:manualLayout>
      </c:layout>
      <c:overlay val="0"/>
      <c:spPr>
        <a:noFill/>
        <a:ln w="25070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0031663148539033E-3"/>
          <c:w val="0.96512043324162256"/>
          <c:h val="0.521193119047007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текучести кадров</c:v>
                </c:pt>
              </c:strCache>
            </c:strRef>
          </c:tx>
          <c:spPr>
            <a:ln w="28102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313756651978135"/>
                  <c:y val="6.7146096085593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5A-4C57-8400-86845B35FACD}"/>
                </c:ext>
              </c:extLst>
            </c:dLbl>
            <c:dLbl>
              <c:idx val="1"/>
              <c:layout>
                <c:manualLayout>
                  <c:x val="-4.8959429344451924E-2"/>
                  <c:y val="-0.12564972939514654"/>
                </c:manualLayout>
              </c:layout>
              <c:spPr>
                <a:noFill/>
                <a:ln w="25061">
                  <a:noFill/>
                </a:ln>
              </c:spPr>
              <c:txPr>
                <a:bodyPr rot="0" vert="horz"/>
                <a:lstStyle/>
                <a:p>
                  <a:pPr algn="l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35385392908414"/>
                      <c:h val="0.280931087022076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B5A-4C57-8400-86845B35FACD}"/>
                </c:ext>
              </c:extLst>
            </c:dLbl>
            <c:spPr>
              <a:noFill/>
              <a:ln w="25061">
                <a:noFill/>
              </a:ln>
            </c:spPr>
            <c:txPr>
              <a:bodyPr rot="0" vert="horz"/>
              <a:lstStyle/>
              <a:p>
                <a:pPr algn="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1 -ое полугодие 2023 года</c:v>
                </c:pt>
                <c:pt idx="1">
                  <c:v>1-ое полугодие 2024 года</c:v>
                </c:pt>
                <c:pt idx="2">
                  <c:v>1-ое полугодие 2025 года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2.8000000000000001E-2</c:v>
                </c:pt>
                <c:pt idx="1">
                  <c:v>2.3E-2</c:v>
                </c:pt>
                <c:pt idx="2">
                  <c:v>2.8000000000000001E-2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5A-4C57-8400-86845B35F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9434064"/>
        <c:axId val="1"/>
      </c:lineChart>
      <c:catAx>
        <c:axId val="148943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6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>
                <a:solidFill>
                  <a:srgbClr val="002060"/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36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89434064"/>
        <c:crosses val="autoZero"/>
        <c:crossBetween val="between"/>
      </c:valAx>
      <c:spPr>
        <a:gradFill flip="none" rotWithShape="1">
          <a:gsLst>
            <a:gs pos="72843">
              <a:srgbClr val="B7D3ED">
                <a:alpha val="0"/>
              </a:srgbClr>
            </a:gs>
            <a:gs pos="71687">
              <a:srgbClr val="B8D4ED"/>
            </a:gs>
            <a:gs pos="69375">
              <a:srgbClr val="BAD5EE"/>
            </a:gs>
            <a:gs pos="64750">
              <a:srgbClr val="BED8EF"/>
            </a:gs>
            <a:gs pos="55500">
              <a:srgbClr val="C7DDF1"/>
            </a:gs>
            <a:gs pos="37000">
              <a:srgbClr val="D9E8F6"/>
            </a:gs>
            <a:gs pos="0">
              <a:schemeClr val="accent1">
                <a:alpha val="0"/>
                <a:lumMod val="1000"/>
                <a:lumOff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74026739574937E-2"/>
          <c:y val="0.12610242218548826"/>
          <c:w val="0.93221680043384569"/>
          <c:h val="0.656291538603541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1-ое полугодие 2023г.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740159283383664E-3"/>
                  <c:y val="2.4561518868855027E-2"/>
                </c:manualLayout>
              </c:layout>
              <c:tx>
                <c:rich>
                  <a:bodyPr/>
                  <a:lstStyle/>
                  <a:p>
                    <a:fld id="{D3E1E3E3-82D9-4C2A-8F73-AE741DF3F924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552-4820-AC54-18572BFD48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переезд по РК</c:v>
                </c:pt>
                <c:pt idx="1">
                  <c:v>переезд в РФ</c:v>
                </c:pt>
                <c:pt idx="2">
                  <c:v>выезд в дальнее зарубежье</c:v>
                </c:pt>
                <c:pt idx="3">
                  <c:v>выход на пенсию</c:v>
                </c:pt>
                <c:pt idx="4">
                  <c:v>выход на пенсию по вр. усл. труда 
(в 55 лет)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</c:v>
                </c:pt>
                <c:pt idx="1">
                  <c:v>6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52-4820-AC54-18572BFD48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1-ое полугодие 2024 г.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переезд по РК</c:v>
                </c:pt>
                <c:pt idx="1">
                  <c:v>переезд в РФ</c:v>
                </c:pt>
                <c:pt idx="2">
                  <c:v>выезд в дальнее зарубежье</c:v>
                </c:pt>
                <c:pt idx="3">
                  <c:v>выход на пенсию</c:v>
                </c:pt>
                <c:pt idx="4">
                  <c:v>выход на пенсию по вр. усл. труда 
(в 55 лет)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</c:v>
                </c:pt>
                <c:pt idx="1">
                  <c:v>4</c:v>
                </c:pt>
                <c:pt idx="2">
                  <c:v>3</c:v>
                </c:pt>
                <c:pt idx="3">
                  <c:v>25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52-4820-AC54-18572BFD48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1-ое полугодие 2025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переезд по РК</c:v>
                </c:pt>
                <c:pt idx="1">
                  <c:v>переезд в РФ</c:v>
                </c:pt>
                <c:pt idx="2">
                  <c:v>выезд в дальнее зарубежье</c:v>
                </c:pt>
                <c:pt idx="3">
                  <c:v>выход на пенсию</c:v>
                </c:pt>
                <c:pt idx="4">
                  <c:v>выход на пенсию по вр. усл. труда 
(в 55 лет)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45</c:v>
                </c:pt>
                <c:pt idx="1">
                  <c:v>2</c:v>
                </c:pt>
                <c:pt idx="2">
                  <c:v>0</c:v>
                </c:pt>
                <c:pt idx="3">
                  <c:v>16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C-45C1-9BC0-D2B300A4D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9047576"/>
        <c:axId val="589049872"/>
      </c:barChart>
      <c:catAx>
        <c:axId val="58904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597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89049872"/>
        <c:crosses val="autoZero"/>
        <c:auto val="1"/>
        <c:lblAlgn val="ctr"/>
        <c:lblOffset val="100"/>
        <c:noMultiLvlLbl val="0"/>
      </c:catAx>
      <c:valAx>
        <c:axId val="589049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9047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05751100319E-2"/>
          <c:y val="0.89280192778913448"/>
          <c:w val="0.8218054297669819"/>
          <c:h val="0.104437153536559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0070C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0" i="0" baseline="0" dirty="0">
                <a:solidFill>
                  <a:srgbClr val="0070C0"/>
                </a:solidFill>
                <a:effectLst/>
              </a:rPr>
              <a:t>2024-2025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жылдардағы</a:t>
            </a:r>
            <a:r>
              <a:rPr lang="ru-RU" sz="1200" b="0" i="0" baseline="0" dirty="0">
                <a:solidFill>
                  <a:srgbClr val="0070C0"/>
                </a:solidFill>
                <a:effectLst/>
              </a:rPr>
              <a:t>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құрылымдық</a:t>
            </a:r>
            <a:r>
              <a:rPr lang="ru-RU" sz="1200" b="0" i="0" baseline="0" dirty="0">
                <a:solidFill>
                  <a:srgbClr val="0070C0"/>
                </a:solidFill>
                <a:effectLst/>
              </a:rPr>
              <a:t>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бөлімшелер</a:t>
            </a:r>
            <a:r>
              <a:rPr lang="ru-RU" sz="1200" b="0" i="0" baseline="0" dirty="0">
                <a:solidFill>
                  <a:srgbClr val="0070C0"/>
                </a:solidFill>
                <a:effectLst/>
              </a:rPr>
              <a:t>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бөлінісіндегі</a:t>
            </a:r>
            <a:r>
              <a:rPr lang="ru-RU" sz="1200" b="0" i="0" baseline="0" dirty="0">
                <a:solidFill>
                  <a:srgbClr val="0070C0"/>
                </a:solidFill>
                <a:effectLst/>
              </a:rPr>
              <a:t>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бұзушылықтар</a:t>
            </a:r>
            <a:r>
              <a:rPr lang="ru-RU" sz="1200" b="0" i="0" baseline="0" dirty="0">
                <a:solidFill>
                  <a:srgbClr val="0070C0"/>
                </a:solidFill>
                <a:effectLst/>
              </a:rPr>
              <a:t> </a:t>
            </a:r>
            <a:r>
              <a:rPr lang="ru-RU" sz="1200" b="0" i="0" baseline="0" dirty="0" err="1">
                <a:solidFill>
                  <a:srgbClr val="0070C0"/>
                </a:solidFill>
                <a:effectLst/>
              </a:rPr>
              <a:t>динамикасы</a:t>
            </a:r>
            <a:endParaRPr lang="ru-RU" sz="1200" dirty="0">
              <a:solidFill>
                <a:srgbClr val="0070C0"/>
              </a:solidFill>
              <a:effectLst/>
            </a:endParaRPr>
          </a:p>
        </c:rich>
      </c:tx>
      <c:layout>
        <c:manualLayout>
          <c:xMode val="edge"/>
          <c:yMode val="edge"/>
          <c:x val="0.20671649332080444"/>
          <c:y val="4.1483934697282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0070C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679458718741068E-2"/>
          <c:y val="0.13208153020656827"/>
          <c:w val="0.91232058364266877"/>
          <c:h val="0.64346388985702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1-ое полугодие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C2-47E3-8A39-3E2F10549B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C2-47E3-8A39-3E2F10549B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C2-47E3-8A39-3E2F10549B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C2-47E3-8A39-3E2F10549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ПППН</c:v>
                </c:pt>
                <c:pt idx="1">
                  <c:v>ПГПН</c:v>
                </c:pt>
                <c:pt idx="2">
                  <c:v>ЦА</c:v>
                </c:pt>
                <c:pt idx="3">
                  <c:v>ЗУ</c:v>
                </c:pt>
                <c:pt idx="4">
                  <c:v>ЭЦ</c:v>
                </c:pt>
                <c:pt idx="5">
                  <c:v>ЦПВС</c:v>
                </c:pt>
                <c:pt idx="6">
                  <c:v>СЛ</c:v>
                </c:pt>
                <c:pt idx="7">
                  <c:v>КИПиА</c:v>
                </c:pt>
                <c:pt idx="8">
                  <c:v>РСМЦ</c:v>
                </c:pt>
                <c:pt idx="9">
                  <c:v>РМЦ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C2-47E3-8A39-3E2F10549B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1-ое полугодие 2025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ПППН</c:v>
                </c:pt>
                <c:pt idx="1">
                  <c:v>ПГПН</c:v>
                </c:pt>
                <c:pt idx="2">
                  <c:v>ЦА</c:v>
                </c:pt>
                <c:pt idx="3">
                  <c:v>ЗУ</c:v>
                </c:pt>
                <c:pt idx="4">
                  <c:v>ЭЦ</c:v>
                </c:pt>
                <c:pt idx="5">
                  <c:v>ЦПВС</c:v>
                </c:pt>
                <c:pt idx="6">
                  <c:v>СЛ</c:v>
                </c:pt>
                <c:pt idx="7">
                  <c:v>КИПиА</c:v>
                </c:pt>
                <c:pt idx="8">
                  <c:v>РСМЦ</c:v>
                </c:pt>
                <c:pt idx="9">
                  <c:v>РМЦ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1">
                  <c:v>7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C2-47E3-8A39-3E2F10549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03104"/>
        <c:axId val="77513088"/>
      </c:barChart>
      <c:catAx>
        <c:axId val="7750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13088"/>
        <c:crosses val="autoZero"/>
        <c:auto val="1"/>
        <c:lblAlgn val="ctr"/>
        <c:lblOffset val="100"/>
        <c:noMultiLvlLbl val="0"/>
      </c:catAx>
      <c:valAx>
        <c:axId val="77513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0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9B2E1-2D5F-42CC-BB05-B29749A5B3C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DCA612CC-7CAC-457F-AC26-A274A23D7A99}">
      <dgm:prSet custT="1"/>
      <dgm:spPr>
        <a:solidFill>
          <a:srgbClr val="2F5597"/>
        </a:solidFill>
      </dgm:spPr>
      <dgm:t>
        <a:bodyPr/>
        <a:lstStyle/>
        <a:p>
          <a:r>
            <a:rPr lang="ru-RU" sz="1000" dirty="0" err="1"/>
            <a:t>Мүгедек</a:t>
          </a:r>
          <a:r>
            <a:rPr lang="ru-RU" sz="1000" dirty="0"/>
            <a:t> </a:t>
          </a:r>
          <a:r>
            <a:rPr lang="ru-RU" sz="1000" dirty="0" err="1"/>
            <a:t>балалары</a:t>
          </a:r>
          <a:r>
            <a:rPr lang="ru-RU" sz="1000" dirty="0"/>
            <a:t> бар </a:t>
          </a:r>
          <a:r>
            <a:rPr lang="ru-RU" sz="1000" dirty="0" err="1"/>
            <a:t>жұмыскерлерге</a:t>
          </a:r>
          <a:r>
            <a:rPr lang="ru-RU" sz="1000" dirty="0"/>
            <a:t> </a:t>
          </a:r>
          <a:r>
            <a:rPr lang="ru-RU" sz="1000" dirty="0" err="1"/>
            <a:t>ұзақтығы</a:t>
          </a:r>
          <a:r>
            <a:rPr lang="ru-RU" sz="1000" dirty="0"/>
            <a:t> </a:t>
          </a:r>
          <a:r>
            <a:rPr lang="ru-RU" sz="1000" dirty="0" err="1"/>
            <a:t>кемінде</a:t>
          </a:r>
          <a:r>
            <a:rPr lang="ru-RU" sz="1000" dirty="0"/>
            <a:t> </a:t>
          </a:r>
          <a:r>
            <a:rPr lang="ru-RU" sz="1000" dirty="0" err="1"/>
            <a:t>күнтізбелік</a:t>
          </a:r>
          <a:r>
            <a:rPr lang="ru-RU" sz="1000" dirty="0"/>
            <a:t> 2 </a:t>
          </a:r>
          <a:r>
            <a:rPr lang="ru-RU" sz="1000" dirty="0" err="1"/>
            <a:t>күнді</a:t>
          </a:r>
          <a:r>
            <a:rPr lang="ru-RU" sz="1000" dirty="0"/>
            <a:t> </a:t>
          </a:r>
          <a:r>
            <a:rPr lang="ru-RU" sz="1000" dirty="0" err="1"/>
            <a:t>құрайтын</a:t>
          </a:r>
          <a:r>
            <a:rPr lang="ru-RU" sz="1000" dirty="0"/>
            <a:t> </a:t>
          </a:r>
          <a:r>
            <a:rPr lang="ru-RU" sz="1000" dirty="0" err="1"/>
            <a:t>еңбекақы</a:t>
          </a:r>
          <a:r>
            <a:rPr lang="ru-RU" sz="1000" dirty="0"/>
            <a:t> </a:t>
          </a:r>
          <a:r>
            <a:rPr lang="ru-RU" sz="1000" dirty="0" err="1"/>
            <a:t>сақталатын</a:t>
          </a:r>
          <a:r>
            <a:rPr lang="ru-RU" sz="1000" dirty="0"/>
            <a:t> </a:t>
          </a:r>
          <a:r>
            <a:rPr lang="ru-RU" sz="1000" dirty="0" err="1"/>
            <a:t>әлеуметтік</a:t>
          </a:r>
          <a:r>
            <a:rPr lang="ru-RU" sz="1000" dirty="0"/>
            <a:t> </a:t>
          </a:r>
          <a:r>
            <a:rPr lang="ru-RU" sz="1000" dirty="0" err="1"/>
            <a:t>еңбек</a:t>
          </a:r>
          <a:r>
            <a:rPr lang="ru-RU" sz="1000" dirty="0"/>
            <a:t> </a:t>
          </a:r>
          <a:r>
            <a:rPr lang="ru-RU" sz="1000" dirty="0" err="1"/>
            <a:t>демалысы</a:t>
          </a:r>
          <a:r>
            <a:rPr lang="ru-RU" sz="1000" dirty="0"/>
            <a:t>.</a:t>
          </a:r>
        </a:p>
      </dgm:t>
    </dgm:pt>
    <dgm:pt modelId="{211DE629-0E50-4CB0-B44C-493ADA78034E}" type="parTrans" cxnId="{94C6B16B-1D40-4D70-82E2-1EC558F2A675}">
      <dgm:prSet/>
      <dgm:spPr/>
      <dgm:t>
        <a:bodyPr/>
        <a:lstStyle/>
        <a:p>
          <a:endParaRPr lang="ru-RU"/>
        </a:p>
      </dgm:t>
    </dgm:pt>
    <dgm:pt modelId="{B2746B41-6190-42CB-8DDA-E9BF5083A6DE}" type="sibTrans" cxnId="{94C6B16B-1D40-4D70-82E2-1EC558F2A675}">
      <dgm:prSet/>
      <dgm:spPr/>
      <dgm:t>
        <a:bodyPr/>
        <a:lstStyle/>
        <a:p>
          <a:endParaRPr lang="ru-RU"/>
        </a:p>
      </dgm:t>
    </dgm:pt>
    <dgm:pt modelId="{7AD6B486-5C4C-467A-B09F-554AC66C296F}">
      <dgm:prSet custT="1"/>
      <dgm:spPr>
        <a:solidFill>
          <a:srgbClr val="2F5597"/>
        </a:solidFill>
      </dgm:spPr>
      <dgm:t>
        <a:bodyPr/>
        <a:lstStyle/>
        <a:p>
          <a:pPr lvl="0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dirty="0" err="1"/>
            <a:t>Мүгедектігі</a:t>
          </a:r>
          <a:r>
            <a:rPr lang="ru-RU" sz="1000" dirty="0"/>
            <a:t> бар </a:t>
          </a:r>
          <a:r>
            <a:rPr lang="ru-RU" sz="1000" dirty="0" err="1"/>
            <a:t>адамдар</a:t>
          </a:r>
          <a:r>
            <a:rPr lang="ru-RU" sz="1000" dirty="0"/>
            <a:t> </a:t>
          </a:r>
          <a:r>
            <a:rPr lang="ru-RU" sz="1000" dirty="0" err="1"/>
            <a:t>күніне</a:t>
          </a:r>
          <a:r>
            <a:rPr lang="ru-RU" sz="1000" dirty="0"/>
            <a:t> </a:t>
          </a:r>
          <a:r>
            <a:rPr lang="ru-RU" sz="1000" dirty="0" err="1"/>
            <a:t>мүгедектігі</a:t>
          </a:r>
          <a:r>
            <a:rPr lang="ru-RU" sz="1000" dirty="0"/>
            <a:t> бар </a:t>
          </a:r>
          <a:r>
            <a:rPr lang="ru-RU" sz="1000" dirty="0" err="1"/>
            <a:t>балалары</a:t>
          </a:r>
          <a:r>
            <a:rPr lang="ru-RU" sz="1000" dirty="0"/>
            <a:t> бар </a:t>
          </a:r>
          <a:r>
            <a:rPr lang="ru-RU" sz="1000" dirty="0" err="1"/>
            <a:t>жұмыскерлердің</a:t>
          </a:r>
          <a:r>
            <a:rPr lang="ru-RU" sz="1000" dirty="0"/>
            <a:t> </a:t>
          </a:r>
          <a:r>
            <a:rPr lang="ru-RU" sz="1000" dirty="0" err="1"/>
            <a:t>әр</a:t>
          </a:r>
          <a:r>
            <a:rPr lang="ru-RU" sz="1000" dirty="0"/>
            <a:t> </a:t>
          </a:r>
          <a:r>
            <a:rPr lang="ru-RU" sz="1000" dirty="0" err="1"/>
            <a:t>баласына</a:t>
          </a:r>
          <a:r>
            <a:rPr lang="ru-RU" sz="1000" dirty="0"/>
            <a:t> 40 АЕК</a:t>
          </a:r>
          <a:endParaRPr lang="ru-RU" sz="1000" dirty="0">
            <a:solidFill>
              <a:schemeClr val="bg1"/>
            </a:solidFill>
          </a:endParaRPr>
        </a:p>
      </dgm:t>
    </dgm:pt>
    <dgm:pt modelId="{B8B90255-482B-4186-B57C-A497A0DD5AE8}" type="parTrans" cxnId="{4B382837-ED5B-4B07-8DC2-83C973E48AD9}">
      <dgm:prSet/>
      <dgm:spPr/>
      <dgm:t>
        <a:bodyPr/>
        <a:lstStyle/>
        <a:p>
          <a:endParaRPr lang="ru-RU"/>
        </a:p>
      </dgm:t>
    </dgm:pt>
    <dgm:pt modelId="{817B11C8-0639-4520-9C3F-6CAE99A4ED00}" type="sibTrans" cxnId="{4B382837-ED5B-4B07-8DC2-83C973E48AD9}">
      <dgm:prSet/>
      <dgm:spPr/>
      <dgm:t>
        <a:bodyPr/>
        <a:lstStyle/>
        <a:p>
          <a:endParaRPr lang="ru-RU"/>
        </a:p>
      </dgm:t>
    </dgm:pt>
    <dgm:pt modelId="{8C7BD61E-1230-44E8-9873-AD5535FA1A78}">
      <dgm:prSet custT="1"/>
      <dgm:spPr>
        <a:solidFill>
          <a:srgbClr val="2F5597"/>
        </a:solidFill>
      </dgm:spPr>
      <dgm:t>
        <a:bodyPr/>
        <a:lstStyle/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dirty="0"/>
            <a:t>4 (</a:t>
          </a:r>
          <a:r>
            <a:rPr lang="ru-RU" sz="1000" dirty="0" err="1"/>
            <a:t>төрт</a:t>
          </a:r>
          <a:r>
            <a:rPr lang="ru-RU" sz="1000" dirty="0"/>
            <a:t>) </a:t>
          </a:r>
          <a:r>
            <a:rPr lang="ru-RU" sz="1000" dirty="0" err="1"/>
            <a:t>және</a:t>
          </a:r>
          <a:r>
            <a:rPr lang="ru-RU" sz="1000" dirty="0"/>
            <a:t> </a:t>
          </a:r>
          <a:r>
            <a:rPr lang="ru-RU" sz="1000" dirty="0" err="1"/>
            <a:t>одан</a:t>
          </a:r>
          <a:r>
            <a:rPr lang="ru-RU" sz="1000" dirty="0"/>
            <a:t> да </a:t>
          </a:r>
          <a:r>
            <a:rPr lang="ru-RU" sz="1000" dirty="0" err="1"/>
            <a:t>көп</a:t>
          </a:r>
          <a:r>
            <a:rPr lang="ru-RU" sz="1000" dirty="0"/>
            <a:t> </a:t>
          </a:r>
          <a:r>
            <a:rPr lang="ru-RU" sz="1000" dirty="0" err="1"/>
            <a:t>балаларды</a:t>
          </a:r>
          <a:r>
            <a:rPr lang="ru-RU" sz="1000" dirty="0"/>
            <a:t>, </a:t>
          </a:r>
          <a:r>
            <a:rPr lang="ru-RU" sz="1000" dirty="0" err="1"/>
            <a:t>мүгедектігі</a:t>
          </a:r>
          <a:r>
            <a:rPr lang="ru-RU" sz="1000" dirty="0"/>
            <a:t> бар </a:t>
          </a:r>
          <a:r>
            <a:rPr lang="ru-RU" sz="1000" dirty="0" err="1"/>
            <a:t>балаларды</a:t>
          </a:r>
          <a:r>
            <a:rPr lang="ru-RU" sz="1000" dirty="0"/>
            <a:t> </a:t>
          </a:r>
          <a:r>
            <a:rPr lang="ru-RU" sz="1000" dirty="0" err="1"/>
            <a:t>тәрбиелеп</a:t>
          </a:r>
          <a:r>
            <a:rPr lang="ru-RU" sz="1000" dirty="0"/>
            <a:t> </a:t>
          </a:r>
          <a:r>
            <a:rPr lang="ru-RU" sz="1000" dirty="0" err="1"/>
            <a:t>отырған</a:t>
          </a:r>
          <a:r>
            <a:rPr lang="ru-RU" sz="1000" dirty="0"/>
            <a:t> </a:t>
          </a:r>
          <a:r>
            <a:rPr lang="ru-RU" sz="1000" dirty="0" err="1"/>
            <a:t>жұмыскерлер</a:t>
          </a:r>
          <a:r>
            <a:rPr lang="ru-RU" sz="1000" dirty="0"/>
            <a:t> </a:t>
          </a:r>
          <a:r>
            <a:rPr lang="ru-RU" sz="1000" dirty="0" err="1"/>
            <a:t>үшін</a:t>
          </a:r>
          <a:r>
            <a:rPr lang="ru-RU" sz="1000" dirty="0"/>
            <a:t> </a:t>
          </a:r>
          <a:r>
            <a:rPr lang="ru-RU" sz="1000" dirty="0" err="1"/>
            <a:t>оларға</a:t>
          </a:r>
          <a:r>
            <a:rPr lang="ru-RU" sz="1000" dirty="0"/>
            <a:t> </a:t>
          </a:r>
          <a:r>
            <a:rPr lang="ru-RU" sz="1000" dirty="0" err="1"/>
            <a:t>қолайлы</a:t>
          </a:r>
          <a:r>
            <a:rPr lang="ru-RU" sz="1000" dirty="0"/>
            <a:t> </a:t>
          </a:r>
          <a:r>
            <a:rPr lang="ru-RU" sz="1000" dirty="0" err="1"/>
            <a:t>уақытта</a:t>
          </a:r>
          <a:r>
            <a:rPr lang="ru-RU" sz="1000" dirty="0"/>
            <a:t> </a:t>
          </a:r>
          <a:r>
            <a:rPr lang="ru-RU" sz="1000" dirty="0" err="1"/>
            <a:t>жыл</a:t>
          </a:r>
          <a:r>
            <a:rPr lang="ru-RU" sz="1000" dirty="0"/>
            <a:t> </a:t>
          </a:r>
          <a:r>
            <a:rPr lang="ru-RU" sz="1000" dirty="0" err="1"/>
            <a:t>сайынғы</a:t>
          </a:r>
          <a:r>
            <a:rPr lang="ru-RU" sz="1000" dirty="0"/>
            <a:t> </a:t>
          </a:r>
          <a:r>
            <a:rPr lang="ru-RU" sz="1000" dirty="0" err="1"/>
            <a:t>ақылы</a:t>
          </a:r>
          <a:r>
            <a:rPr lang="ru-RU" sz="1000" dirty="0"/>
            <a:t> </a:t>
          </a:r>
          <a:r>
            <a:rPr lang="ru-RU" sz="1000" dirty="0" err="1"/>
            <a:t>еңбек</a:t>
          </a:r>
          <a:r>
            <a:rPr lang="ru-RU" sz="1000" dirty="0"/>
            <a:t> </a:t>
          </a:r>
          <a:r>
            <a:rPr lang="ru-RU" sz="1000" dirty="0" err="1"/>
            <a:t>демалыстарын</a:t>
          </a:r>
          <a:r>
            <a:rPr lang="ru-RU" sz="1000" dirty="0"/>
            <a:t> </a:t>
          </a:r>
          <a:r>
            <a:rPr lang="ru-RU" sz="1000" dirty="0" err="1"/>
            <a:t>пайдалануға</a:t>
          </a:r>
          <a:r>
            <a:rPr lang="ru-RU" sz="1000" dirty="0"/>
            <a:t> </a:t>
          </a:r>
          <a:r>
            <a:rPr lang="ru-RU" sz="1000" dirty="0" err="1"/>
            <a:t>басымдық</a:t>
          </a:r>
          <a:r>
            <a:rPr lang="ru-RU" sz="1000" dirty="0"/>
            <a:t> </a:t>
          </a:r>
          <a:r>
            <a:rPr lang="ru-RU" sz="1000" dirty="0" err="1"/>
            <a:t>құқық</a:t>
          </a:r>
          <a:endParaRPr lang="ru-RU" sz="1000" dirty="0">
            <a:solidFill>
              <a:schemeClr val="bg1"/>
            </a:solidFill>
          </a:endParaRPr>
        </a:p>
      </dgm:t>
    </dgm:pt>
    <dgm:pt modelId="{B364AA03-F24A-4568-BEFF-A0BBF471154A}" type="parTrans" cxnId="{232C3BF4-B121-4F40-8FE3-7F7692A79E2B}">
      <dgm:prSet/>
      <dgm:spPr/>
      <dgm:t>
        <a:bodyPr/>
        <a:lstStyle/>
        <a:p>
          <a:endParaRPr lang="ru-RU"/>
        </a:p>
      </dgm:t>
    </dgm:pt>
    <dgm:pt modelId="{A4F8944B-71F3-44BC-985C-2CEDF66C2653}" type="sibTrans" cxnId="{232C3BF4-B121-4F40-8FE3-7F7692A79E2B}">
      <dgm:prSet/>
      <dgm:spPr/>
      <dgm:t>
        <a:bodyPr/>
        <a:lstStyle/>
        <a:p>
          <a:endParaRPr lang="ru-RU"/>
        </a:p>
      </dgm:t>
    </dgm:pt>
    <dgm:pt modelId="{D6A3374E-8BAE-44EA-9598-8B98FAC9F377}">
      <dgm:prSet custT="1"/>
      <dgm:spPr>
        <a:solidFill>
          <a:srgbClr val="2F5597"/>
        </a:solidFill>
      </dgm:spPr>
      <dgm:t>
        <a:bodyPr/>
        <a:lstStyle/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dirty="0" err="1"/>
            <a:t>Ауғанстан</a:t>
          </a:r>
          <a:r>
            <a:rPr lang="ru-RU" sz="1000" dirty="0"/>
            <a:t> мен </a:t>
          </a:r>
          <a:r>
            <a:rPr lang="ru-RU" sz="1000" dirty="0" err="1"/>
            <a:t>Тәжікстан</a:t>
          </a:r>
          <a:r>
            <a:rPr lang="ru-RU" sz="1000" dirty="0"/>
            <a:t> </a:t>
          </a:r>
          <a:r>
            <a:rPr lang="ru-RU" sz="1000" dirty="0" err="1"/>
            <a:t>аумағындағы</a:t>
          </a:r>
          <a:r>
            <a:rPr lang="ru-RU" sz="1000" dirty="0"/>
            <a:t> </a:t>
          </a:r>
          <a:r>
            <a:rPr lang="ru-RU" sz="1000" dirty="0" err="1"/>
            <a:t>әскери</a:t>
          </a:r>
          <a:r>
            <a:rPr lang="ru-RU" sz="1000" dirty="0"/>
            <a:t> </a:t>
          </a:r>
          <a:r>
            <a:rPr lang="ru-RU" sz="1000" dirty="0" err="1"/>
            <a:t>қимылдарға</a:t>
          </a:r>
          <a:r>
            <a:rPr lang="ru-RU" sz="1000" dirty="0"/>
            <a:t> </a:t>
          </a:r>
          <a:r>
            <a:rPr lang="ru-RU" sz="1000" dirty="0" err="1"/>
            <a:t>және</a:t>
          </a:r>
          <a:r>
            <a:rPr lang="ru-RU" sz="1000" dirty="0"/>
            <a:t> Чернобыль атом </a:t>
          </a:r>
          <a:r>
            <a:rPr lang="ru-RU" sz="1000" dirty="0" err="1"/>
            <a:t>электр</a:t>
          </a:r>
          <a:r>
            <a:rPr lang="ru-RU" sz="1000" dirty="0"/>
            <a:t> </a:t>
          </a:r>
          <a:r>
            <a:rPr lang="ru-RU" sz="1000" dirty="0" err="1"/>
            <a:t>станциясындағы</a:t>
          </a:r>
          <a:r>
            <a:rPr lang="ru-RU" sz="1000" dirty="0"/>
            <a:t> </a:t>
          </a:r>
          <a:r>
            <a:rPr lang="ru-RU" sz="1000" dirty="0" err="1"/>
            <a:t>аварияның</a:t>
          </a:r>
          <a:r>
            <a:rPr lang="ru-RU" sz="1000" dirty="0"/>
            <a:t> </a:t>
          </a:r>
          <a:r>
            <a:rPr lang="ru-RU" sz="1000" dirty="0" err="1"/>
            <a:t>салдарын</a:t>
          </a:r>
          <a:r>
            <a:rPr lang="ru-RU" sz="1000" dirty="0"/>
            <a:t> </a:t>
          </a:r>
          <a:r>
            <a:rPr lang="ru-RU" sz="1000" dirty="0" err="1"/>
            <a:t>жоюға</a:t>
          </a:r>
          <a:r>
            <a:rPr lang="ru-RU" sz="1000" dirty="0"/>
            <a:t> </a:t>
          </a:r>
          <a:r>
            <a:rPr lang="ru-RU" sz="1000" dirty="0" err="1"/>
            <a:t>қатысқан</a:t>
          </a:r>
          <a:r>
            <a:rPr lang="ru-RU" sz="1000" dirty="0"/>
            <a:t> </a:t>
          </a:r>
          <a:r>
            <a:rPr lang="ru-RU" sz="1000" dirty="0" err="1"/>
            <a:t>жұмыскерлерге</a:t>
          </a:r>
          <a:r>
            <a:rPr lang="ru-RU" sz="1000" dirty="0"/>
            <a:t> 20 АЕК.</a:t>
          </a:r>
          <a:endParaRPr lang="ru-RU" sz="1000" dirty="0">
            <a:solidFill>
              <a:schemeClr val="bg1"/>
            </a:solidFill>
          </a:endParaRPr>
        </a:p>
      </dgm:t>
    </dgm:pt>
    <dgm:pt modelId="{3E7CB932-BB55-4FC2-9F20-9BDF7DC76D0E}" type="parTrans" cxnId="{BAC5A257-A95F-477C-9B8A-2A83BBC4A399}">
      <dgm:prSet/>
      <dgm:spPr/>
      <dgm:t>
        <a:bodyPr/>
        <a:lstStyle/>
        <a:p>
          <a:endParaRPr lang="ru-RU"/>
        </a:p>
      </dgm:t>
    </dgm:pt>
    <dgm:pt modelId="{BFDC80A7-FAD3-44D0-9F14-817BDEE00490}" type="sibTrans" cxnId="{BAC5A257-A95F-477C-9B8A-2A83BBC4A399}">
      <dgm:prSet/>
      <dgm:spPr/>
      <dgm:t>
        <a:bodyPr/>
        <a:lstStyle/>
        <a:p>
          <a:endParaRPr lang="ru-RU"/>
        </a:p>
      </dgm:t>
    </dgm:pt>
    <dgm:pt modelId="{0E3C3F52-491C-4C20-BA3D-49F1E84CBB51}" type="pres">
      <dgm:prSet presAssocID="{2F39B2E1-2D5F-42CC-BB05-B29749A5B3CE}" presName="Name0" presStyleCnt="0">
        <dgm:presLayoutVars>
          <dgm:chMax val="7"/>
          <dgm:chPref val="7"/>
          <dgm:dir/>
        </dgm:presLayoutVars>
      </dgm:prSet>
      <dgm:spPr/>
    </dgm:pt>
    <dgm:pt modelId="{4C5D77FB-0098-4720-A520-A8E7BDC2ACD6}" type="pres">
      <dgm:prSet presAssocID="{2F39B2E1-2D5F-42CC-BB05-B29749A5B3CE}" presName="Name1" presStyleCnt="0"/>
      <dgm:spPr/>
    </dgm:pt>
    <dgm:pt modelId="{FFC8CDCE-E9B6-464A-BB8A-F5F1D48E76B0}" type="pres">
      <dgm:prSet presAssocID="{2F39B2E1-2D5F-42CC-BB05-B29749A5B3CE}" presName="cycle" presStyleCnt="0"/>
      <dgm:spPr/>
    </dgm:pt>
    <dgm:pt modelId="{D5A7FE42-4F2A-4B0A-9758-363AF96F2DF8}" type="pres">
      <dgm:prSet presAssocID="{2F39B2E1-2D5F-42CC-BB05-B29749A5B3CE}" presName="srcNode" presStyleLbl="node1" presStyleIdx="0" presStyleCnt="4"/>
      <dgm:spPr/>
    </dgm:pt>
    <dgm:pt modelId="{516A1DA5-E18C-4B64-9BB8-D34E39047AA9}" type="pres">
      <dgm:prSet presAssocID="{2F39B2E1-2D5F-42CC-BB05-B29749A5B3CE}" presName="conn" presStyleLbl="parChTrans1D2" presStyleIdx="0" presStyleCnt="1"/>
      <dgm:spPr/>
    </dgm:pt>
    <dgm:pt modelId="{0EFD210C-2B88-4816-A25E-2235CA9DDA57}" type="pres">
      <dgm:prSet presAssocID="{2F39B2E1-2D5F-42CC-BB05-B29749A5B3CE}" presName="extraNode" presStyleLbl="node1" presStyleIdx="0" presStyleCnt="4"/>
      <dgm:spPr/>
    </dgm:pt>
    <dgm:pt modelId="{6B362365-DDD9-4E00-907C-F3F5EC531F07}" type="pres">
      <dgm:prSet presAssocID="{2F39B2E1-2D5F-42CC-BB05-B29749A5B3CE}" presName="dstNode" presStyleLbl="node1" presStyleIdx="0" presStyleCnt="4"/>
      <dgm:spPr/>
    </dgm:pt>
    <dgm:pt modelId="{651E40C1-712F-407B-89C7-7104627CC253}" type="pres">
      <dgm:prSet presAssocID="{DCA612CC-7CAC-457F-AC26-A274A23D7A99}" presName="text_1" presStyleLbl="node1" presStyleIdx="0" presStyleCnt="4" custScaleY="169614">
        <dgm:presLayoutVars>
          <dgm:bulletEnabled val="1"/>
        </dgm:presLayoutVars>
      </dgm:prSet>
      <dgm:spPr/>
    </dgm:pt>
    <dgm:pt modelId="{871D6666-CE9C-4046-A8AE-FE3BB1C806B6}" type="pres">
      <dgm:prSet presAssocID="{DCA612CC-7CAC-457F-AC26-A274A23D7A99}" presName="accent_1" presStyleCnt="0"/>
      <dgm:spPr/>
    </dgm:pt>
    <dgm:pt modelId="{FC25C25E-AA1B-47D8-8CF1-7B2BBF8C6D5B}" type="pres">
      <dgm:prSet presAssocID="{DCA612CC-7CAC-457F-AC26-A274A23D7A99}" presName="accentRepeatNode" presStyleLbl="solidFgAcc1" presStyleIdx="0" presStyleCnt="4" custScaleX="93499" custScaleY="85852"/>
      <dgm:spPr/>
    </dgm:pt>
    <dgm:pt modelId="{A00DE0BB-1FB6-435E-AB64-9E46DE9EC8DC}" type="pres">
      <dgm:prSet presAssocID="{7AD6B486-5C4C-467A-B09F-554AC66C296F}" presName="text_2" presStyleLbl="node1" presStyleIdx="1" presStyleCnt="4" custScaleY="114704" custLinFactNeighborX="-30" custLinFactNeighborY="15530">
        <dgm:presLayoutVars>
          <dgm:bulletEnabled val="1"/>
        </dgm:presLayoutVars>
      </dgm:prSet>
      <dgm:spPr/>
    </dgm:pt>
    <dgm:pt modelId="{1A583D3F-11CB-4121-B503-97D1AA6D7818}" type="pres">
      <dgm:prSet presAssocID="{7AD6B486-5C4C-467A-B09F-554AC66C296F}" presName="accent_2" presStyleCnt="0"/>
      <dgm:spPr/>
    </dgm:pt>
    <dgm:pt modelId="{0682B057-DEAF-4BF2-BBB3-5BD95CC80918}" type="pres">
      <dgm:prSet presAssocID="{7AD6B486-5C4C-467A-B09F-554AC66C296F}" presName="accentRepeatNode" presStyleLbl="solidFgAcc1" presStyleIdx="1" presStyleCnt="4" custScaleX="104801" custScaleY="96484"/>
      <dgm:spPr/>
    </dgm:pt>
    <dgm:pt modelId="{A707E664-2FAC-45D9-A818-D318C8E7F7C5}" type="pres">
      <dgm:prSet presAssocID="{D6A3374E-8BAE-44EA-9598-8B98FAC9F377}" presName="text_3" presStyleLbl="node1" presStyleIdx="2" presStyleCnt="4">
        <dgm:presLayoutVars>
          <dgm:bulletEnabled val="1"/>
        </dgm:presLayoutVars>
      </dgm:prSet>
      <dgm:spPr/>
    </dgm:pt>
    <dgm:pt modelId="{4BC49609-86CE-4C79-B557-02DC77FC8447}" type="pres">
      <dgm:prSet presAssocID="{D6A3374E-8BAE-44EA-9598-8B98FAC9F377}" presName="accent_3" presStyleCnt="0"/>
      <dgm:spPr/>
    </dgm:pt>
    <dgm:pt modelId="{BE8037E0-BEBB-4B51-BE12-EA2E91A6482C}" type="pres">
      <dgm:prSet presAssocID="{D6A3374E-8BAE-44EA-9598-8B98FAC9F377}" presName="accentRepeatNode" presStyleLbl="solidFgAcc1" presStyleIdx="2" presStyleCnt="4"/>
      <dgm:spPr/>
    </dgm:pt>
    <dgm:pt modelId="{C5B0DFBD-9143-4F53-B8DF-D2FC79BCF283}" type="pres">
      <dgm:prSet presAssocID="{8C7BD61E-1230-44E8-9873-AD5535FA1A78}" presName="text_4" presStyleLbl="node1" presStyleIdx="3" presStyleCnt="4" custScaleY="132443">
        <dgm:presLayoutVars>
          <dgm:bulletEnabled val="1"/>
        </dgm:presLayoutVars>
      </dgm:prSet>
      <dgm:spPr/>
    </dgm:pt>
    <dgm:pt modelId="{1156D709-CA72-4F01-8635-3A24BCF5D1B0}" type="pres">
      <dgm:prSet presAssocID="{8C7BD61E-1230-44E8-9873-AD5535FA1A78}" presName="accent_4" presStyleCnt="0"/>
      <dgm:spPr/>
    </dgm:pt>
    <dgm:pt modelId="{E194C2B9-EBCB-4764-BCE9-774BDF685B80}" type="pres">
      <dgm:prSet presAssocID="{8C7BD61E-1230-44E8-9873-AD5535FA1A78}" presName="accentRepeatNode" presStyleLbl="solidFgAcc1" presStyleIdx="3" presStyleCnt="4"/>
      <dgm:spPr/>
    </dgm:pt>
  </dgm:ptLst>
  <dgm:cxnLst>
    <dgm:cxn modelId="{7DA9E522-A7E2-41B9-A8FF-9FC81CF16D28}" type="presOf" srcId="{D6A3374E-8BAE-44EA-9598-8B98FAC9F377}" destId="{A707E664-2FAC-45D9-A818-D318C8E7F7C5}" srcOrd="0" destOrd="0" presId="urn:microsoft.com/office/officeart/2008/layout/VerticalCurvedList"/>
    <dgm:cxn modelId="{4B382837-ED5B-4B07-8DC2-83C973E48AD9}" srcId="{2F39B2E1-2D5F-42CC-BB05-B29749A5B3CE}" destId="{7AD6B486-5C4C-467A-B09F-554AC66C296F}" srcOrd="1" destOrd="0" parTransId="{B8B90255-482B-4186-B57C-A497A0DD5AE8}" sibTransId="{817B11C8-0639-4520-9C3F-6CAE99A4ED00}"/>
    <dgm:cxn modelId="{D78F583C-FC52-4D35-B592-E5125694267E}" type="presOf" srcId="{DCA612CC-7CAC-457F-AC26-A274A23D7A99}" destId="{651E40C1-712F-407B-89C7-7104627CC253}" srcOrd="0" destOrd="0" presId="urn:microsoft.com/office/officeart/2008/layout/VerticalCurvedList"/>
    <dgm:cxn modelId="{94C6B16B-1D40-4D70-82E2-1EC558F2A675}" srcId="{2F39B2E1-2D5F-42CC-BB05-B29749A5B3CE}" destId="{DCA612CC-7CAC-457F-AC26-A274A23D7A99}" srcOrd="0" destOrd="0" parTransId="{211DE629-0E50-4CB0-B44C-493ADA78034E}" sibTransId="{B2746B41-6190-42CB-8DDA-E9BF5083A6DE}"/>
    <dgm:cxn modelId="{BAC5A257-A95F-477C-9B8A-2A83BBC4A399}" srcId="{2F39B2E1-2D5F-42CC-BB05-B29749A5B3CE}" destId="{D6A3374E-8BAE-44EA-9598-8B98FAC9F377}" srcOrd="2" destOrd="0" parTransId="{3E7CB932-BB55-4FC2-9F20-9BDF7DC76D0E}" sibTransId="{BFDC80A7-FAD3-44D0-9F14-817BDEE00490}"/>
    <dgm:cxn modelId="{86991C97-5EE9-41AA-8A08-1BB5EA8C1A76}" type="presOf" srcId="{B2746B41-6190-42CB-8DDA-E9BF5083A6DE}" destId="{516A1DA5-E18C-4B64-9BB8-D34E39047AA9}" srcOrd="0" destOrd="0" presId="urn:microsoft.com/office/officeart/2008/layout/VerticalCurvedList"/>
    <dgm:cxn modelId="{E94BD6D5-5F9C-4175-9981-291A81B059DC}" type="presOf" srcId="{2F39B2E1-2D5F-42CC-BB05-B29749A5B3CE}" destId="{0E3C3F52-491C-4C20-BA3D-49F1E84CBB51}" srcOrd="0" destOrd="0" presId="urn:microsoft.com/office/officeart/2008/layout/VerticalCurvedList"/>
    <dgm:cxn modelId="{AC7FDDE5-E49E-4AEC-91E3-1D4662CE5F2B}" type="presOf" srcId="{7AD6B486-5C4C-467A-B09F-554AC66C296F}" destId="{A00DE0BB-1FB6-435E-AB64-9E46DE9EC8DC}" srcOrd="0" destOrd="0" presId="urn:microsoft.com/office/officeart/2008/layout/VerticalCurvedList"/>
    <dgm:cxn modelId="{50C5BFF1-B4E7-4DA2-9B00-F7D1AEFFAD1B}" type="presOf" srcId="{8C7BD61E-1230-44E8-9873-AD5535FA1A78}" destId="{C5B0DFBD-9143-4F53-B8DF-D2FC79BCF283}" srcOrd="0" destOrd="0" presId="urn:microsoft.com/office/officeart/2008/layout/VerticalCurvedList"/>
    <dgm:cxn modelId="{232C3BF4-B121-4F40-8FE3-7F7692A79E2B}" srcId="{2F39B2E1-2D5F-42CC-BB05-B29749A5B3CE}" destId="{8C7BD61E-1230-44E8-9873-AD5535FA1A78}" srcOrd="3" destOrd="0" parTransId="{B364AA03-F24A-4568-BEFF-A0BBF471154A}" sibTransId="{A4F8944B-71F3-44BC-985C-2CEDF66C2653}"/>
    <dgm:cxn modelId="{D38CEF40-94BD-4779-9639-7CEDA8F31AD2}" type="presParOf" srcId="{0E3C3F52-491C-4C20-BA3D-49F1E84CBB51}" destId="{4C5D77FB-0098-4720-A520-A8E7BDC2ACD6}" srcOrd="0" destOrd="0" presId="urn:microsoft.com/office/officeart/2008/layout/VerticalCurvedList"/>
    <dgm:cxn modelId="{BD8BC661-30BC-41A3-81DB-488757A1DBC1}" type="presParOf" srcId="{4C5D77FB-0098-4720-A520-A8E7BDC2ACD6}" destId="{FFC8CDCE-E9B6-464A-BB8A-F5F1D48E76B0}" srcOrd="0" destOrd="0" presId="urn:microsoft.com/office/officeart/2008/layout/VerticalCurvedList"/>
    <dgm:cxn modelId="{D43B58A9-90B6-499D-AD23-C223D342B8B1}" type="presParOf" srcId="{FFC8CDCE-E9B6-464A-BB8A-F5F1D48E76B0}" destId="{D5A7FE42-4F2A-4B0A-9758-363AF96F2DF8}" srcOrd="0" destOrd="0" presId="urn:microsoft.com/office/officeart/2008/layout/VerticalCurvedList"/>
    <dgm:cxn modelId="{F82670D6-D346-48F9-BFAF-DDD69EC6DBA1}" type="presParOf" srcId="{FFC8CDCE-E9B6-464A-BB8A-F5F1D48E76B0}" destId="{516A1DA5-E18C-4B64-9BB8-D34E39047AA9}" srcOrd="1" destOrd="0" presId="urn:microsoft.com/office/officeart/2008/layout/VerticalCurvedList"/>
    <dgm:cxn modelId="{8F8438BA-237F-4433-AD97-E7C9F61892D1}" type="presParOf" srcId="{FFC8CDCE-E9B6-464A-BB8A-F5F1D48E76B0}" destId="{0EFD210C-2B88-4816-A25E-2235CA9DDA57}" srcOrd="2" destOrd="0" presId="urn:microsoft.com/office/officeart/2008/layout/VerticalCurvedList"/>
    <dgm:cxn modelId="{B81261D6-7B6E-4CCD-9B8F-F8654FA6B1F0}" type="presParOf" srcId="{FFC8CDCE-E9B6-464A-BB8A-F5F1D48E76B0}" destId="{6B362365-DDD9-4E00-907C-F3F5EC531F07}" srcOrd="3" destOrd="0" presId="urn:microsoft.com/office/officeart/2008/layout/VerticalCurvedList"/>
    <dgm:cxn modelId="{ED96365F-2A45-46DC-AE8A-909935C9C9E3}" type="presParOf" srcId="{4C5D77FB-0098-4720-A520-A8E7BDC2ACD6}" destId="{651E40C1-712F-407B-89C7-7104627CC253}" srcOrd="1" destOrd="0" presId="urn:microsoft.com/office/officeart/2008/layout/VerticalCurvedList"/>
    <dgm:cxn modelId="{9B888AF9-E4D5-47F1-8BED-810D4FC783E5}" type="presParOf" srcId="{4C5D77FB-0098-4720-A520-A8E7BDC2ACD6}" destId="{871D6666-CE9C-4046-A8AE-FE3BB1C806B6}" srcOrd="2" destOrd="0" presId="urn:microsoft.com/office/officeart/2008/layout/VerticalCurvedList"/>
    <dgm:cxn modelId="{16BED362-A3C0-4ABB-B2DD-7CD7C5B4C2F3}" type="presParOf" srcId="{871D6666-CE9C-4046-A8AE-FE3BB1C806B6}" destId="{FC25C25E-AA1B-47D8-8CF1-7B2BBF8C6D5B}" srcOrd="0" destOrd="0" presId="urn:microsoft.com/office/officeart/2008/layout/VerticalCurvedList"/>
    <dgm:cxn modelId="{2556062D-366D-483F-A0EA-BE2D0D61BD31}" type="presParOf" srcId="{4C5D77FB-0098-4720-A520-A8E7BDC2ACD6}" destId="{A00DE0BB-1FB6-435E-AB64-9E46DE9EC8DC}" srcOrd="3" destOrd="0" presId="urn:microsoft.com/office/officeart/2008/layout/VerticalCurvedList"/>
    <dgm:cxn modelId="{B57AE46C-B6AC-4FAC-9E55-02D90B415ECB}" type="presParOf" srcId="{4C5D77FB-0098-4720-A520-A8E7BDC2ACD6}" destId="{1A583D3F-11CB-4121-B503-97D1AA6D7818}" srcOrd="4" destOrd="0" presId="urn:microsoft.com/office/officeart/2008/layout/VerticalCurvedList"/>
    <dgm:cxn modelId="{A9193A3A-7ECF-41AC-8AE3-73341132FF6C}" type="presParOf" srcId="{1A583D3F-11CB-4121-B503-97D1AA6D7818}" destId="{0682B057-DEAF-4BF2-BBB3-5BD95CC80918}" srcOrd="0" destOrd="0" presId="urn:microsoft.com/office/officeart/2008/layout/VerticalCurvedList"/>
    <dgm:cxn modelId="{8C40C380-B50D-4E80-851C-B1E333EB8F70}" type="presParOf" srcId="{4C5D77FB-0098-4720-A520-A8E7BDC2ACD6}" destId="{A707E664-2FAC-45D9-A818-D318C8E7F7C5}" srcOrd="5" destOrd="0" presId="urn:microsoft.com/office/officeart/2008/layout/VerticalCurvedList"/>
    <dgm:cxn modelId="{90C8C6F0-19F1-46CF-9254-34D807DE17C9}" type="presParOf" srcId="{4C5D77FB-0098-4720-A520-A8E7BDC2ACD6}" destId="{4BC49609-86CE-4C79-B557-02DC77FC8447}" srcOrd="6" destOrd="0" presId="urn:microsoft.com/office/officeart/2008/layout/VerticalCurvedList"/>
    <dgm:cxn modelId="{CAE87788-3E5A-4B82-B82D-562F6599FBF7}" type="presParOf" srcId="{4BC49609-86CE-4C79-B557-02DC77FC8447}" destId="{BE8037E0-BEBB-4B51-BE12-EA2E91A6482C}" srcOrd="0" destOrd="0" presId="urn:microsoft.com/office/officeart/2008/layout/VerticalCurvedList"/>
    <dgm:cxn modelId="{6F8B6906-25AE-440A-B003-8F61FC405E2D}" type="presParOf" srcId="{4C5D77FB-0098-4720-A520-A8E7BDC2ACD6}" destId="{C5B0DFBD-9143-4F53-B8DF-D2FC79BCF283}" srcOrd="7" destOrd="0" presId="urn:microsoft.com/office/officeart/2008/layout/VerticalCurvedList"/>
    <dgm:cxn modelId="{A7EB6F52-E50F-4892-A45B-3A55164FCC0A}" type="presParOf" srcId="{4C5D77FB-0098-4720-A520-A8E7BDC2ACD6}" destId="{1156D709-CA72-4F01-8635-3A24BCF5D1B0}" srcOrd="8" destOrd="0" presId="urn:microsoft.com/office/officeart/2008/layout/VerticalCurvedList"/>
    <dgm:cxn modelId="{2D81DC22-1964-47C4-B39E-51899D12BC79}" type="presParOf" srcId="{1156D709-CA72-4F01-8635-3A24BCF5D1B0}" destId="{E194C2B9-EBCB-4764-BCE9-774BDF685B8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A1DA5-E18C-4B64-9BB8-D34E39047AA9}">
      <dsp:nvSpPr>
        <dsp:cNvPr id="0" name=""/>
        <dsp:cNvSpPr/>
      </dsp:nvSpPr>
      <dsp:spPr>
        <a:xfrm>
          <a:off x="-2244729" y="-347205"/>
          <a:ext cx="2681653" cy="2681653"/>
        </a:xfrm>
        <a:prstGeom prst="blockArc">
          <a:avLst>
            <a:gd name="adj1" fmla="val 18900000"/>
            <a:gd name="adj2" fmla="val 2700000"/>
            <a:gd name="adj3" fmla="val 805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E40C1-712F-407B-89C7-7104627CC253}">
      <dsp:nvSpPr>
        <dsp:cNvPr id="0" name=""/>
        <dsp:cNvSpPr/>
      </dsp:nvSpPr>
      <dsp:spPr>
        <a:xfrm>
          <a:off x="229595" y="46368"/>
          <a:ext cx="5669392" cy="51853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63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Мүгедек</a:t>
          </a:r>
          <a:r>
            <a:rPr lang="ru-RU" sz="1000" kern="1200" dirty="0"/>
            <a:t> </a:t>
          </a:r>
          <a:r>
            <a:rPr lang="ru-RU" sz="1000" kern="1200" dirty="0" err="1"/>
            <a:t>балалары</a:t>
          </a:r>
          <a:r>
            <a:rPr lang="ru-RU" sz="1000" kern="1200" dirty="0"/>
            <a:t> бар </a:t>
          </a:r>
          <a:r>
            <a:rPr lang="ru-RU" sz="1000" kern="1200" dirty="0" err="1"/>
            <a:t>жұмыскерлерге</a:t>
          </a:r>
          <a:r>
            <a:rPr lang="ru-RU" sz="1000" kern="1200" dirty="0"/>
            <a:t> </a:t>
          </a:r>
          <a:r>
            <a:rPr lang="ru-RU" sz="1000" kern="1200" dirty="0" err="1"/>
            <a:t>ұзақтығы</a:t>
          </a:r>
          <a:r>
            <a:rPr lang="ru-RU" sz="1000" kern="1200" dirty="0"/>
            <a:t> </a:t>
          </a:r>
          <a:r>
            <a:rPr lang="ru-RU" sz="1000" kern="1200" dirty="0" err="1"/>
            <a:t>кемінде</a:t>
          </a:r>
          <a:r>
            <a:rPr lang="ru-RU" sz="1000" kern="1200" dirty="0"/>
            <a:t> </a:t>
          </a:r>
          <a:r>
            <a:rPr lang="ru-RU" sz="1000" kern="1200" dirty="0" err="1"/>
            <a:t>күнтізбелік</a:t>
          </a:r>
          <a:r>
            <a:rPr lang="ru-RU" sz="1000" kern="1200" dirty="0"/>
            <a:t> 2 </a:t>
          </a:r>
          <a:r>
            <a:rPr lang="ru-RU" sz="1000" kern="1200" dirty="0" err="1"/>
            <a:t>күнді</a:t>
          </a:r>
          <a:r>
            <a:rPr lang="ru-RU" sz="1000" kern="1200" dirty="0"/>
            <a:t> </a:t>
          </a:r>
          <a:r>
            <a:rPr lang="ru-RU" sz="1000" kern="1200" dirty="0" err="1"/>
            <a:t>құрайтын</a:t>
          </a:r>
          <a:r>
            <a:rPr lang="ru-RU" sz="1000" kern="1200" dirty="0"/>
            <a:t> </a:t>
          </a:r>
          <a:r>
            <a:rPr lang="ru-RU" sz="1000" kern="1200" dirty="0" err="1"/>
            <a:t>еңбекақы</a:t>
          </a:r>
          <a:r>
            <a:rPr lang="ru-RU" sz="1000" kern="1200" dirty="0"/>
            <a:t> </a:t>
          </a:r>
          <a:r>
            <a:rPr lang="ru-RU" sz="1000" kern="1200" dirty="0" err="1"/>
            <a:t>сақталатын</a:t>
          </a:r>
          <a:r>
            <a:rPr lang="ru-RU" sz="1000" kern="1200" dirty="0"/>
            <a:t> </a:t>
          </a:r>
          <a:r>
            <a:rPr lang="ru-RU" sz="1000" kern="1200" dirty="0" err="1"/>
            <a:t>әлеуметтік</a:t>
          </a:r>
          <a:r>
            <a:rPr lang="ru-RU" sz="1000" kern="1200" dirty="0"/>
            <a:t> </a:t>
          </a:r>
          <a:r>
            <a:rPr lang="ru-RU" sz="1000" kern="1200" dirty="0" err="1"/>
            <a:t>еңбек</a:t>
          </a:r>
          <a:r>
            <a:rPr lang="ru-RU" sz="1000" kern="1200" dirty="0"/>
            <a:t> </a:t>
          </a:r>
          <a:r>
            <a:rPr lang="ru-RU" sz="1000" kern="1200" dirty="0" err="1"/>
            <a:t>демалысы</a:t>
          </a:r>
          <a:r>
            <a:rPr lang="ru-RU" sz="1000" kern="1200" dirty="0"/>
            <a:t>.</a:t>
          </a:r>
        </a:p>
      </dsp:txBody>
      <dsp:txXfrm>
        <a:off x="229595" y="46368"/>
        <a:ext cx="5669392" cy="518539"/>
      </dsp:txXfrm>
    </dsp:sp>
    <dsp:sp modelId="{FC25C25E-AA1B-47D8-8CF1-7B2BBF8C6D5B}">
      <dsp:nvSpPr>
        <dsp:cNvPr id="0" name=""/>
        <dsp:cNvSpPr/>
      </dsp:nvSpPr>
      <dsp:spPr>
        <a:xfrm>
          <a:off x="50944" y="141597"/>
          <a:ext cx="357303" cy="328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DE0BB-1FB6-435E-AB64-9E46DE9EC8DC}">
      <dsp:nvSpPr>
        <dsp:cNvPr id="0" name=""/>
        <dsp:cNvSpPr/>
      </dsp:nvSpPr>
      <dsp:spPr>
        <a:xfrm>
          <a:off x="403222" y="636436"/>
          <a:ext cx="5494117" cy="3506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63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kern="1200" dirty="0" err="1"/>
            <a:t>Мүгедектігі</a:t>
          </a:r>
          <a:r>
            <a:rPr lang="ru-RU" sz="1000" kern="1200" dirty="0"/>
            <a:t> бар </a:t>
          </a:r>
          <a:r>
            <a:rPr lang="ru-RU" sz="1000" kern="1200" dirty="0" err="1"/>
            <a:t>адамдар</a:t>
          </a:r>
          <a:r>
            <a:rPr lang="ru-RU" sz="1000" kern="1200" dirty="0"/>
            <a:t> </a:t>
          </a:r>
          <a:r>
            <a:rPr lang="ru-RU" sz="1000" kern="1200" dirty="0" err="1"/>
            <a:t>күніне</a:t>
          </a:r>
          <a:r>
            <a:rPr lang="ru-RU" sz="1000" kern="1200" dirty="0"/>
            <a:t> </a:t>
          </a:r>
          <a:r>
            <a:rPr lang="ru-RU" sz="1000" kern="1200" dirty="0" err="1"/>
            <a:t>мүгедектігі</a:t>
          </a:r>
          <a:r>
            <a:rPr lang="ru-RU" sz="1000" kern="1200" dirty="0"/>
            <a:t> бар </a:t>
          </a:r>
          <a:r>
            <a:rPr lang="ru-RU" sz="1000" kern="1200" dirty="0" err="1"/>
            <a:t>балалары</a:t>
          </a:r>
          <a:r>
            <a:rPr lang="ru-RU" sz="1000" kern="1200" dirty="0"/>
            <a:t> бар </a:t>
          </a:r>
          <a:r>
            <a:rPr lang="ru-RU" sz="1000" kern="1200" dirty="0" err="1"/>
            <a:t>жұмыскерлердің</a:t>
          </a:r>
          <a:r>
            <a:rPr lang="ru-RU" sz="1000" kern="1200" dirty="0"/>
            <a:t> </a:t>
          </a:r>
          <a:r>
            <a:rPr lang="ru-RU" sz="1000" kern="1200" dirty="0" err="1"/>
            <a:t>әр</a:t>
          </a:r>
          <a:r>
            <a:rPr lang="ru-RU" sz="1000" kern="1200" dirty="0"/>
            <a:t> </a:t>
          </a:r>
          <a:r>
            <a:rPr lang="ru-RU" sz="1000" kern="1200" dirty="0" err="1"/>
            <a:t>баласына</a:t>
          </a:r>
          <a:r>
            <a:rPr lang="ru-RU" sz="1000" kern="1200" dirty="0"/>
            <a:t> 40 АЕК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03222" y="636436"/>
        <a:ext cx="5494117" cy="350669"/>
      </dsp:txXfrm>
    </dsp:sp>
    <dsp:sp modelId="{0682B057-DEAF-4BF2-BBB3-5BD95CC80918}">
      <dsp:nvSpPr>
        <dsp:cNvPr id="0" name=""/>
        <dsp:cNvSpPr/>
      </dsp:nvSpPr>
      <dsp:spPr>
        <a:xfrm>
          <a:off x="204623" y="579938"/>
          <a:ext cx="400493" cy="3687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7E664-2FAC-45D9-A818-D318C8E7F7C5}">
      <dsp:nvSpPr>
        <dsp:cNvPr id="0" name=""/>
        <dsp:cNvSpPr/>
      </dsp:nvSpPr>
      <dsp:spPr>
        <a:xfrm>
          <a:off x="404870" y="1070090"/>
          <a:ext cx="5494117" cy="305717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63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Ауғанстан</a:t>
          </a:r>
          <a:r>
            <a:rPr lang="ru-RU" sz="1000" kern="1200" dirty="0"/>
            <a:t> мен </a:t>
          </a:r>
          <a:r>
            <a:rPr lang="ru-RU" sz="1000" kern="1200" dirty="0" err="1"/>
            <a:t>Тәжікстан</a:t>
          </a:r>
          <a:r>
            <a:rPr lang="ru-RU" sz="1000" kern="1200" dirty="0"/>
            <a:t> </a:t>
          </a:r>
          <a:r>
            <a:rPr lang="ru-RU" sz="1000" kern="1200" dirty="0" err="1"/>
            <a:t>аумағындағы</a:t>
          </a:r>
          <a:r>
            <a:rPr lang="ru-RU" sz="1000" kern="1200" dirty="0"/>
            <a:t> </a:t>
          </a:r>
          <a:r>
            <a:rPr lang="ru-RU" sz="1000" kern="1200" dirty="0" err="1"/>
            <a:t>әскери</a:t>
          </a:r>
          <a:r>
            <a:rPr lang="ru-RU" sz="1000" kern="1200" dirty="0"/>
            <a:t> </a:t>
          </a:r>
          <a:r>
            <a:rPr lang="ru-RU" sz="1000" kern="1200" dirty="0" err="1"/>
            <a:t>қимылдарға</a:t>
          </a:r>
          <a:r>
            <a:rPr lang="ru-RU" sz="1000" kern="1200" dirty="0"/>
            <a:t> </a:t>
          </a:r>
          <a:r>
            <a:rPr lang="ru-RU" sz="1000" kern="1200" dirty="0" err="1"/>
            <a:t>және</a:t>
          </a:r>
          <a:r>
            <a:rPr lang="ru-RU" sz="1000" kern="1200" dirty="0"/>
            <a:t> Чернобыль атом </a:t>
          </a:r>
          <a:r>
            <a:rPr lang="ru-RU" sz="1000" kern="1200" dirty="0" err="1"/>
            <a:t>электр</a:t>
          </a:r>
          <a:r>
            <a:rPr lang="ru-RU" sz="1000" kern="1200" dirty="0"/>
            <a:t> </a:t>
          </a:r>
          <a:r>
            <a:rPr lang="ru-RU" sz="1000" kern="1200" dirty="0" err="1"/>
            <a:t>станциясындағы</a:t>
          </a:r>
          <a:r>
            <a:rPr lang="ru-RU" sz="1000" kern="1200" dirty="0"/>
            <a:t> </a:t>
          </a:r>
          <a:r>
            <a:rPr lang="ru-RU" sz="1000" kern="1200" dirty="0" err="1"/>
            <a:t>аварияның</a:t>
          </a:r>
          <a:r>
            <a:rPr lang="ru-RU" sz="1000" kern="1200" dirty="0"/>
            <a:t> </a:t>
          </a:r>
          <a:r>
            <a:rPr lang="ru-RU" sz="1000" kern="1200" dirty="0" err="1"/>
            <a:t>салдарын</a:t>
          </a:r>
          <a:r>
            <a:rPr lang="ru-RU" sz="1000" kern="1200" dirty="0"/>
            <a:t> </a:t>
          </a:r>
          <a:r>
            <a:rPr lang="ru-RU" sz="1000" kern="1200" dirty="0" err="1"/>
            <a:t>жоюға</a:t>
          </a:r>
          <a:r>
            <a:rPr lang="ru-RU" sz="1000" kern="1200" dirty="0"/>
            <a:t> </a:t>
          </a:r>
          <a:r>
            <a:rPr lang="ru-RU" sz="1000" kern="1200" dirty="0" err="1"/>
            <a:t>қатысқан</a:t>
          </a:r>
          <a:r>
            <a:rPr lang="ru-RU" sz="1000" kern="1200" dirty="0"/>
            <a:t> </a:t>
          </a:r>
          <a:r>
            <a:rPr lang="ru-RU" sz="1000" kern="1200" dirty="0" err="1"/>
            <a:t>жұмыскерлерге</a:t>
          </a:r>
          <a:r>
            <a:rPr lang="ru-RU" sz="1000" kern="1200" dirty="0"/>
            <a:t> 20 АЕК.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04870" y="1070090"/>
        <a:ext cx="5494117" cy="305717"/>
      </dsp:txXfrm>
    </dsp:sp>
    <dsp:sp modelId="{BE8037E0-BEBB-4B51-BE12-EA2E91A6482C}">
      <dsp:nvSpPr>
        <dsp:cNvPr id="0" name=""/>
        <dsp:cNvSpPr/>
      </dsp:nvSpPr>
      <dsp:spPr>
        <a:xfrm>
          <a:off x="213797" y="1031875"/>
          <a:ext cx="382146" cy="382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0DFBD-9143-4F53-B8DF-D2FC79BCF283}">
      <dsp:nvSpPr>
        <dsp:cNvPr id="0" name=""/>
        <dsp:cNvSpPr/>
      </dsp:nvSpPr>
      <dsp:spPr>
        <a:xfrm>
          <a:off x="229595" y="1479153"/>
          <a:ext cx="5669392" cy="404901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63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4 (</a:t>
          </a:r>
          <a:r>
            <a:rPr lang="ru-RU" sz="1000" kern="1200" dirty="0" err="1"/>
            <a:t>төрт</a:t>
          </a:r>
          <a:r>
            <a:rPr lang="ru-RU" sz="1000" kern="1200" dirty="0"/>
            <a:t>) </a:t>
          </a:r>
          <a:r>
            <a:rPr lang="ru-RU" sz="1000" kern="1200" dirty="0" err="1"/>
            <a:t>және</a:t>
          </a:r>
          <a:r>
            <a:rPr lang="ru-RU" sz="1000" kern="1200" dirty="0"/>
            <a:t> </a:t>
          </a:r>
          <a:r>
            <a:rPr lang="ru-RU" sz="1000" kern="1200" dirty="0" err="1"/>
            <a:t>одан</a:t>
          </a:r>
          <a:r>
            <a:rPr lang="ru-RU" sz="1000" kern="1200" dirty="0"/>
            <a:t> да </a:t>
          </a:r>
          <a:r>
            <a:rPr lang="ru-RU" sz="1000" kern="1200" dirty="0" err="1"/>
            <a:t>көп</a:t>
          </a:r>
          <a:r>
            <a:rPr lang="ru-RU" sz="1000" kern="1200" dirty="0"/>
            <a:t> </a:t>
          </a:r>
          <a:r>
            <a:rPr lang="ru-RU" sz="1000" kern="1200" dirty="0" err="1"/>
            <a:t>балаларды</a:t>
          </a:r>
          <a:r>
            <a:rPr lang="ru-RU" sz="1000" kern="1200" dirty="0"/>
            <a:t>, </a:t>
          </a:r>
          <a:r>
            <a:rPr lang="ru-RU" sz="1000" kern="1200" dirty="0" err="1"/>
            <a:t>мүгедектігі</a:t>
          </a:r>
          <a:r>
            <a:rPr lang="ru-RU" sz="1000" kern="1200" dirty="0"/>
            <a:t> бар </a:t>
          </a:r>
          <a:r>
            <a:rPr lang="ru-RU" sz="1000" kern="1200" dirty="0" err="1"/>
            <a:t>балаларды</a:t>
          </a:r>
          <a:r>
            <a:rPr lang="ru-RU" sz="1000" kern="1200" dirty="0"/>
            <a:t> </a:t>
          </a:r>
          <a:r>
            <a:rPr lang="ru-RU" sz="1000" kern="1200" dirty="0" err="1"/>
            <a:t>тәрбиелеп</a:t>
          </a:r>
          <a:r>
            <a:rPr lang="ru-RU" sz="1000" kern="1200" dirty="0"/>
            <a:t> </a:t>
          </a:r>
          <a:r>
            <a:rPr lang="ru-RU" sz="1000" kern="1200" dirty="0" err="1"/>
            <a:t>отырған</a:t>
          </a:r>
          <a:r>
            <a:rPr lang="ru-RU" sz="1000" kern="1200" dirty="0"/>
            <a:t> </a:t>
          </a:r>
          <a:r>
            <a:rPr lang="ru-RU" sz="1000" kern="1200" dirty="0" err="1"/>
            <a:t>жұмыскерлер</a:t>
          </a:r>
          <a:r>
            <a:rPr lang="ru-RU" sz="1000" kern="1200" dirty="0"/>
            <a:t> </a:t>
          </a:r>
          <a:r>
            <a:rPr lang="ru-RU" sz="1000" kern="1200" dirty="0" err="1"/>
            <a:t>үшін</a:t>
          </a:r>
          <a:r>
            <a:rPr lang="ru-RU" sz="1000" kern="1200" dirty="0"/>
            <a:t> </a:t>
          </a:r>
          <a:r>
            <a:rPr lang="ru-RU" sz="1000" kern="1200" dirty="0" err="1"/>
            <a:t>оларға</a:t>
          </a:r>
          <a:r>
            <a:rPr lang="ru-RU" sz="1000" kern="1200" dirty="0"/>
            <a:t> </a:t>
          </a:r>
          <a:r>
            <a:rPr lang="ru-RU" sz="1000" kern="1200" dirty="0" err="1"/>
            <a:t>қолайлы</a:t>
          </a:r>
          <a:r>
            <a:rPr lang="ru-RU" sz="1000" kern="1200" dirty="0"/>
            <a:t> </a:t>
          </a:r>
          <a:r>
            <a:rPr lang="ru-RU" sz="1000" kern="1200" dirty="0" err="1"/>
            <a:t>уақытта</a:t>
          </a:r>
          <a:r>
            <a:rPr lang="ru-RU" sz="1000" kern="1200" dirty="0"/>
            <a:t> </a:t>
          </a:r>
          <a:r>
            <a:rPr lang="ru-RU" sz="1000" kern="1200" dirty="0" err="1"/>
            <a:t>жыл</a:t>
          </a:r>
          <a:r>
            <a:rPr lang="ru-RU" sz="1000" kern="1200" dirty="0"/>
            <a:t> </a:t>
          </a:r>
          <a:r>
            <a:rPr lang="ru-RU" sz="1000" kern="1200" dirty="0" err="1"/>
            <a:t>сайынғы</a:t>
          </a:r>
          <a:r>
            <a:rPr lang="ru-RU" sz="1000" kern="1200" dirty="0"/>
            <a:t> </a:t>
          </a:r>
          <a:r>
            <a:rPr lang="ru-RU" sz="1000" kern="1200" dirty="0" err="1"/>
            <a:t>ақылы</a:t>
          </a:r>
          <a:r>
            <a:rPr lang="ru-RU" sz="1000" kern="1200" dirty="0"/>
            <a:t> </a:t>
          </a:r>
          <a:r>
            <a:rPr lang="ru-RU" sz="1000" kern="1200" dirty="0" err="1"/>
            <a:t>еңбек</a:t>
          </a:r>
          <a:r>
            <a:rPr lang="ru-RU" sz="1000" kern="1200" dirty="0"/>
            <a:t> </a:t>
          </a:r>
          <a:r>
            <a:rPr lang="ru-RU" sz="1000" kern="1200" dirty="0" err="1"/>
            <a:t>демалыстарын</a:t>
          </a:r>
          <a:r>
            <a:rPr lang="ru-RU" sz="1000" kern="1200" dirty="0"/>
            <a:t> </a:t>
          </a:r>
          <a:r>
            <a:rPr lang="ru-RU" sz="1000" kern="1200" dirty="0" err="1"/>
            <a:t>пайдалануға</a:t>
          </a:r>
          <a:r>
            <a:rPr lang="ru-RU" sz="1000" kern="1200" dirty="0"/>
            <a:t> </a:t>
          </a:r>
          <a:r>
            <a:rPr lang="ru-RU" sz="1000" kern="1200" dirty="0" err="1"/>
            <a:t>басымдық</a:t>
          </a:r>
          <a:r>
            <a:rPr lang="ru-RU" sz="1000" kern="1200" dirty="0"/>
            <a:t> </a:t>
          </a:r>
          <a:r>
            <a:rPr lang="ru-RU" sz="1000" kern="1200" dirty="0" err="1"/>
            <a:t>құқық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229595" y="1479153"/>
        <a:ext cx="5669392" cy="404901"/>
      </dsp:txXfrm>
    </dsp:sp>
    <dsp:sp modelId="{E194C2B9-EBCB-4764-BCE9-774BDF685B80}">
      <dsp:nvSpPr>
        <dsp:cNvPr id="0" name=""/>
        <dsp:cNvSpPr/>
      </dsp:nvSpPr>
      <dsp:spPr>
        <a:xfrm>
          <a:off x="38522" y="1490530"/>
          <a:ext cx="382146" cy="382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0.01416</cdr:y>
    </cdr:from>
    <cdr:to>
      <cdr:x>0.82901</cdr:x>
      <cdr:y>0.10434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99514" y="35819"/>
          <a:ext cx="481532" cy="22809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0.57662</cdr:x>
      <cdr:y>0.6338</cdr:y>
    </cdr:from>
    <cdr:to>
      <cdr:x>0.65355</cdr:x>
      <cdr:y>0.74052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46777" y="1875525"/>
          <a:ext cx="673321" cy="31580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rPr>
            <a:t>0,65%</a:t>
          </a:r>
        </a:p>
      </cdr:txBody>
    </cdr:sp>
  </cdr:relSizeAnchor>
  <cdr:relSizeAnchor xmlns:cdr="http://schemas.openxmlformats.org/drawingml/2006/chartDrawing">
    <cdr:from>
      <cdr:x>0.21746</cdr:x>
      <cdr:y>0.43864</cdr:y>
    </cdr:from>
    <cdr:to>
      <cdr:x>0.33233</cdr:x>
      <cdr:y>0.53012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903268" y="1298019"/>
          <a:ext cx="1005388" cy="27070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0,35%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5CA2A-F6D0-4174-801C-92B877E545E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FC66C-2C42-428B-8A59-D5E8161CD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516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13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13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47184788-6911-4512-B395-E8FF2E06ECEB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60" cy="49813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3"/>
            <a:ext cx="2945660" cy="49813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D1690DD9-364F-445F-B57E-716DCC452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844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6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89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3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0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7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02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9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74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60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5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02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84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17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974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C734-1DAD-4886-A0F5-B336377F4AD4}" type="slidenum">
              <a:rPr lang="ru-RU" smtClean="0"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74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04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00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73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20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31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29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3447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88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67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31</a:t>
            </a:fld>
            <a:endParaRPr lang="ru-K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1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32</a:t>
            </a:fld>
            <a:endParaRPr lang="ru-K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98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4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42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56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68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28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399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64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0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9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54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9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4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9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3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7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0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5"/>
          <p:cNvSpPr/>
          <p:nvPr userDrawn="1"/>
        </p:nvSpPr>
        <p:spPr>
          <a:xfrm>
            <a:off x="0" y="0"/>
            <a:ext cx="12192000" cy="683581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899" tIns="46454" rIns="92899" bIns="46454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k-KZ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400" b="1" kern="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 userDrawn="1"/>
        </p:nvSpPr>
        <p:spPr>
          <a:xfrm>
            <a:off x="589627" y="0"/>
            <a:ext cx="11075633" cy="792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6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2" y="5"/>
            <a:ext cx="12191999" cy="68488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6444" y="48023"/>
            <a:ext cx="8259113" cy="227306"/>
          </a:xfrm>
        </p:spPr>
        <p:txBody>
          <a:bodyPr lIns="0" tIns="0" rIns="0" bIns="0"/>
          <a:lstStyle>
            <a:lvl1pPr>
              <a:defRPr sz="1477" b="1" i="0">
                <a:solidFill>
                  <a:srgbClr val="00466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30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6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2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4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4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4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3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3.png"/><Relationship Id="rId7" Type="http://schemas.openxmlformats.org/officeDocument/2006/relationships/image" Target="../media/image63.emf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3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0.png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0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3.png"/><Relationship Id="rId9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0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1561" y="2065366"/>
            <a:ext cx="2815627" cy="578763"/>
          </a:xfrm>
          <a:prstGeom prst="rect">
            <a:avLst/>
          </a:prstGeom>
          <a:solidFill>
            <a:srgbClr val="2D4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641" y="2856468"/>
            <a:ext cx="8926926" cy="676039"/>
          </a:xfrm>
          <a:prstGeom prst="rect">
            <a:avLst/>
          </a:prstGeom>
          <a:noFill/>
        </p:spPr>
        <p:txBody>
          <a:bodyPr vert="horz" wrap="square" lIns="0" tIns="11133" rIns="0" bIns="0" rtlCol="0" anchor="ctr">
            <a:spAutoFit/>
          </a:bodyPr>
          <a:lstStyle/>
          <a:p>
            <a:pPr marL="12696"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</a:rPr>
              <a:t>2025 ЖЫЛҒЫ І ЖАРТЫЖЫЛДЫҚТАҒЫ «ПМХЗ» ЖШС ЖҰМЫС ҚОРЫТЫНДЫЛАРЫ ТУРАЛЫ ЕСЕП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5B6DBC5-2991-4E2A-939D-C7D09FC53455}"/>
              </a:ext>
            </a:extLst>
          </p:cNvPr>
          <p:cNvSpPr txBox="1">
            <a:spLocks/>
          </p:cNvSpPr>
          <p:nvPr/>
        </p:nvSpPr>
        <p:spPr>
          <a:xfrm>
            <a:off x="5029586" y="6475899"/>
            <a:ext cx="2109391" cy="210079"/>
          </a:xfrm>
          <a:prstGeom prst="rect">
            <a:avLst/>
          </a:prstGeom>
        </p:spPr>
        <p:txBody>
          <a:bodyPr vert="horz" wrap="square" lIns="0" tIns="11133" rIns="0" bIns="0" rtlCol="0">
            <a:spAutoFit/>
          </a:bodyPr>
          <a:lstStyle>
            <a:lvl1pPr>
              <a:defRPr sz="1600" b="1" i="0">
                <a:solidFill>
                  <a:srgbClr val="00466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720" algn="ctr">
              <a:spcBef>
                <a:spcPts val="88"/>
              </a:spcBef>
            </a:pPr>
            <a:r>
              <a:rPr lang="ru-RU" sz="1292" i="1" kern="0" dirty="0">
                <a:solidFill>
                  <a:schemeClr val="tx1"/>
                </a:solidFill>
              </a:rPr>
              <a:t>2025 </a:t>
            </a:r>
            <a:r>
              <a:rPr lang="ru-RU" sz="1292" i="1" kern="0" dirty="0" err="1">
                <a:solidFill>
                  <a:schemeClr val="tx1"/>
                </a:solidFill>
              </a:rPr>
              <a:t>жылғы</a:t>
            </a:r>
            <a:r>
              <a:rPr lang="ru-RU" sz="1292" i="1" kern="0" dirty="0">
                <a:solidFill>
                  <a:schemeClr val="tx1"/>
                </a:solidFill>
              </a:rPr>
              <a:t> </a:t>
            </a:r>
            <a:r>
              <a:rPr lang="ru-RU" sz="1292" i="1" kern="0" dirty="0" err="1">
                <a:solidFill>
                  <a:schemeClr val="tx1"/>
                </a:solidFill>
              </a:rPr>
              <a:t>тамыз</a:t>
            </a:r>
            <a:endParaRPr lang="ru-RU" sz="1292" i="1" kern="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1" y="2171574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6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763841" y="30765"/>
            <a:ext cx="5378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ӘКІМШІЛІК-ТҰРМЫСТЫҚ КЕШЕНДЕРДІ ЖӨНДЕУ БОЙЫНША ЖҰМЫСТАРДЫҢ ФОТОЕСЕБІ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06039" y="5944170"/>
            <a:ext cx="3552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Кейіннен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31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желісіне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шығара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отырып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115/5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желісі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деизогексинезатордың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кубтық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өнімін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шығару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3891" y="3117280"/>
            <a:ext cx="42766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 703-ж.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704-ж.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отын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газын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дайындау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блогін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осу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(С-700-ден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алынған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тазартылған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ПБТ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БТ)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3" y="849508"/>
            <a:ext cx="3377911" cy="221642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215989" y="3109513"/>
            <a:ext cx="39900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МКТӨ СГП 69/30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желісіне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Panametrix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лшегішін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көшіру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b="-1118"/>
          <a:stretch/>
        </p:blipFill>
        <p:spPr>
          <a:xfrm rot="5400000">
            <a:off x="8827921" y="449833"/>
            <a:ext cx="2216425" cy="3015777"/>
          </a:xfrm>
          <a:prstGeom prst="rect">
            <a:avLst/>
          </a:prstGeom>
        </p:spPr>
      </p:pic>
      <p:pic>
        <p:nvPicPr>
          <p:cNvPr id="3074" name="Picture 2" descr="892b4568-685d-4278-afa7-4455e54b4800@PNH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59" y="3733800"/>
            <a:ext cx="2928163" cy="214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027569" y="3107555"/>
            <a:ext cx="3904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МТӨӨ С-200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қондырғысынан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340 </a:t>
            </a:r>
            <a:r>
              <a:rPr lang="kk-KZ" sz="1200" b="1" baseline="300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kk-KZ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астам фракцияны шығару бойынша клапан құрастырымын монтаждау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81" y="3733800"/>
            <a:ext cx="2967365" cy="214698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463447" y="5951356"/>
            <a:ext cx="35523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КӨжәнеЖЗШ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С850 LAM - C850009 С850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желісінде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манометрге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ызмет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көрсету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алаңы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5" y="3718847"/>
            <a:ext cx="3377911" cy="2225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82" y="829346"/>
            <a:ext cx="2967365" cy="221755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43770" y="5951356"/>
            <a:ext cx="3552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АМҚӨӨ БШҚ Н-10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сор</a:t>
            </a:r>
            <a:r>
              <a:rPr lang="ru-RU" sz="14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ғ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ысын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90750" y="163737"/>
            <a:ext cx="3213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НЕРТАПҚЫШТЫҚ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28852" y="1548300"/>
            <a:ext cx="59217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355600" algn="just"/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«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Идеялар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банкі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»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жүйелік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платформасында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Инновациялық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комитеттің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әкімшісі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/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сарапшылары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/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мүшелері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ретінде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453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пайдаланушы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тіркелді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lvl="0" indent="355600" algn="just"/>
            <a:endParaRPr lang="ru-RU" sz="16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lvl="0" indent="355600" algn="just"/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2025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жылдың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1-ші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жартыжылдығындағы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өнертапқыштық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ұсыныстар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: </a:t>
            </a:r>
          </a:p>
          <a:p>
            <a:pPr lvl="0" indent="355600" algn="just"/>
            <a:endParaRPr lang="ru-RU" sz="1600" b="1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lvl="0" indent="355600" algn="just"/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►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Инновациялық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комитет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отырысында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6 </a:t>
            </a:r>
            <a:r>
              <a:rPr lang="ru-RU" sz="16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тақырып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қаралды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lvl="0" indent="355600" algn="just"/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6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ұсыныстың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2-уі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өнертапқыштық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, 1-уі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перспективалық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идея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болып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танылды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lvl="0" indent="355600" algn="just"/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Сыйақы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төлемдерінің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жалпы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сомасы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1 100 960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теңгені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құрады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indent="355600" algn="just"/>
            <a:endParaRPr lang="ru-RU" sz="16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7" y="1478951"/>
            <a:ext cx="5303765" cy="3727230"/>
          </a:xfrm>
          <a:prstGeom prst="rect">
            <a:avLst/>
          </a:prstGeom>
        </p:spPr>
      </p:pic>
      <p:sp>
        <p:nvSpPr>
          <p:cNvPr id="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60375" y="5113035"/>
            <a:ext cx="834591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Кориолис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шығын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өлшегіштерін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тексеру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Мобильд</a:t>
            </a:r>
            <a:r>
              <a:rPr lang="kk-KZ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тарату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станциясын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пайдалана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отырып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кәсіпорынның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жаппай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шығын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өлшегіштерінің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48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бірлігі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(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соның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ішінде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мұнай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өнімдерін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есепке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алудың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коммерциялық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аспаптарының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2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бірлігі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)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тексерілді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endParaRPr lang="ru-RU" sz="1400" b="1" u="sng" dirty="0">
              <a:solidFill>
                <a:srgbClr val="003366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76833" y="2672831"/>
            <a:ext cx="7640398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Массалық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шығын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өлшегіштерді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орнату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Әзірленген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жобаларға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сәйкес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ПМХЗ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өндірістерінде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9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бірлік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кориолис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шығын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өлшегіштері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орнатылды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іске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қосылды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B1FE910-8E84-4104-B139-D99B384A8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80643"/>
              </p:ext>
            </p:extLst>
          </p:nvPr>
        </p:nvGraphicFramePr>
        <p:xfrm>
          <a:off x="3704733" y="3558379"/>
          <a:ext cx="6768446" cy="759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3753">
                  <a:extLst>
                    <a:ext uri="{9D8B030D-6E8A-4147-A177-3AD203B41FA5}">
                      <a16:colId xmlns:a16="http://schemas.microsoft.com/office/drawing/2014/main" val="2095496789"/>
                    </a:ext>
                  </a:extLst>
                </a:gridCol>
                <a:gridCol w="2107391">
                  <a:extLst>
                    <a:ext uri="{9D8B030D-6E8A-4147-A177-3AD203B41FA5}">
                      <a16:colId xmlns:a16="http://schemas.microsoft.com/office/drawing/2014/main" val="33642543"/>
                    </a:ext>
                  </a:extLst>
                </a:gridCol>
                <a:gridCol w="2417302">
                  <a:extLst>
                    <a:ext uri="{9D8B030D-6E8A-4147-A177-3AD203B41FA5}">
                      <a16:colId xmlns:a16="http://schemas.microsoft.com/office/drawing/2014/main" val="380497673"/>
                    </a:ext>
                  </a:extLst>
                </a:gridCol>
              </a:tblGrid>
              <a:tr h="262393">
                <a:tc gridSpan="3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Кориолис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шығын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өлшегіштерін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орнату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52627"/>
                  </a:ext>
                </a:extLst>
              </a:tr>
              <a:tr h="273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МБӨӨ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АМҚӨӨ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  АМӨ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88760"/>
                  </a:ext>
                </a:extLst>
              </a:tr>
              <a:tr h="210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12779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704733" y="112738"/>
            <a:ext cx="8487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АжәнеМҚ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ДЕПАРТАМЕНТІНІҢ ЖӘНЕ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ТҮБӨАжәнеА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ЦЕХЫНЫҢ ЖҰМЫСТАРЫ 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64" y="4660895"/>
            <a:ext cx="2405416" cy="182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1" y="2272755"/>
            <a:ext cx="2385713" cy="256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12775" y="889789"/>
            <a:ext cx="8361543" cy="99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Радиоизотоптық</a:t>
            </a:r>
            <a:r>
              <a:rPr lang="ru-RU" sz="14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өлшеу</a:t>
            </a:r>
            <a:r>
              <a:rPr lang="ru-RU" sz="14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түрлендіргіштерімен</a:t>
            </a:r>
            <a:r>
              <a:rPr lang="ru-RU" sz="14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4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істеуге</a:t>
            </a:r>
            <a:r>
              <a:rPr lang="ru-RU" sz="14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лицензия </a:t>
            </a:r>
            <a:r>
              <a:rPr lang="ru-RU" sz="14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алу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: </a:t>
            </a:r>
          </a:p>
          <a:p>
            <a:pPr marR="179070" lvl="0" algn="just">
              <a:lnSpc>
                <a:spcPct val="107000"/>
              </a:lnSpc>
              <a:defRPr/>
            </a:pP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2025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20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маусымда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«ПМХЗ» ЖШС (ӨҮА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бөлімі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)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құрамында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радиоактивті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заттар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бар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радиоактивті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заттармен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аспаптармен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қондырғылармен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істеуге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лицензия </a:t>
            </a:r>
            <a:r>
              <a:rPr lang="ru-RU" sz="14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алды</a:t>
            </a:r>
            <a:r>
              <a:rPr lang="ru-RU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55" y="774222"/>
            <a:ext cx="1400276" cy="1988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7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29891" y="210809"/>
            <a:ext cx="8562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АжәнеМҚ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ДЕПАРТАМЕНТІНІҢ ЖӘНЕ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ТҮБӨАжәнеА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ЦЕХЫНЫҢ ЖҰМЫСТАРЫ 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9033" y="651860"/>
            <a:ext cx="1094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2025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жылғы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тоқтатып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жөндеу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кезеңінде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орындалған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тексерулер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жөндеулер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2F5597"/>
                </a:solidFill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rPr>
              <a:t>ревизиялар</a:t>
            </a:r>
            <a:r>
              <a:rPr lang="ru-RU" sz="1600" b="1" dirty="0">
                <a:solidFill>
                  <a:srgbClr val="2F559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2F559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00A4F1E7-71E6-4586-8B74-8FB171ECF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779938"/>
              </p:ext>
            </p:extLst>
          </p:nvPr>
        </p:nvGraphicFramePr>
        <p:xfrm>
          <a:off x="235310" y="981164"/>
          <a:ext cx="11726953" cy="2753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022">
                  <a:extLst>
                    <a:ext uri="{9D8B030D-6E8A-4147-A177-3AD203B41FA5}">
                      <a16:colId xmlns:a16="http://schemas.microsoft.com/office/drawing/2014/main" val="3788944565"/>
                    </a:ext>
                  </a:extLst>
                </a:gridCol>
                <a:gridCol w="161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3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р/с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Негізгі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жұмыстар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тізбесі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Саны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Келіп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түскен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жабдықтарды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5046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469730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манометрлерді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1269 б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221087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Тарылту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құрылғыларын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диафрагмаларды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459 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465513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Реттеу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кесу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клапандарын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341418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Стендте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орнында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цехта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деңгей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өлшегіштерді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баптау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571564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Қысымның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өлшеу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түрлендіргішін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368562"/>
                  </a:ext>
                </a:extLst>
              </a:tr>
              <a:tr h="218364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Пневматикалық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бақылау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аспаптарын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63174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Тұрақты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ауыспалы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тоқ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амперметрлерін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милливольтметрлерін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тексеру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1197 б.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228537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1436"/>
          <a:stretch/>
        </p:blipFill>
        <p:spPr>
          <a:xfrm>
            <a:off x="358445" y="3878375"/>
            <a:ext cx="2510153" cy="27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r="46957"/>
          <a:stretch/>
        </p:blipFill>
        <p:spPr>
          <a:xfrm>
            <a:off x="3154680" y="3878375"/>
            <a:ext cx="2484657" cy="27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10235"/>
          <a:stretch/>
        </p:blipFill>
        <p:spPr>
          <a:xfrm>
            <a:off x="5810254" y="3878375"/>
            <a:ext cx="2947079" cy="27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17553"/>
          <a:stretch/>
        </p:blipFill>
        <p:spPr>
          <a:xfrm>
            <a:off x="9043415" y="3878375"/>
            <a:ext cx="2740973" cy="27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4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8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88291" y="1164896"/>
            <a:ext cx="7901708" cy="1923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en-US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Rotork</a:t>
            </a:r>
            <a:r>
              <a:rPr lang="en-US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</a:t>
            </a:r>
            <a:r>
              <a:rPr lang="ru-RU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ысырмаларының</a:t>
            </a:r>
            <a:r>
              <a:rPr lang="ru-RU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жетектерін</a:t>
            </a:r>
            <a:r>
              <a:rPr lang="ru-RU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ауыстыру</a:t>
            </a:r>
            <a:r>
              <a:rPr lang="ru-RU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6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u="sng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: </a:t>
            </a:r>
          </a:p>
          <a:p>
            <a:pPr marR="179070" lvl="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МКТӨ СП-да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ысырмаларының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жетектерін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ауыстыру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жобаның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кезекті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кезеңі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орындалды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2025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жылдың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бірінші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жартыжылдығында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6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жетегі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ауыстырылды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Қазіргі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уақытта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жалпы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көлемнен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-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жоба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158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бірлік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Rotork</a:t>
            </a:r>
            <a:r>
              <a:rPr lang="en-US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зияткерлік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жетектерінің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145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бірлігі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орнатылды</a:t>
            </a:r>
            <a:r>
              <a:rPr lang="ru-RU" sz="1600" dirty="0">
                <a:solidFill>
                  <a:srgbClr val="00336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21257"/>
          <a:stretch/>
        </p:blipFill>
        <p:spPr>
          <a:xfrm>
            <a:off x="5380988" y="3004030"/>
            <a:ext cx="3509012" cy="31597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7536" r="19449" b="7826"/>
          <a:stretch/>
        </p:blipFill>
        <p:spPr>
          <a:xfrm>
            <a:off x="900641" y="3004029"/>
            <a:ext cx="3612092" cy="32857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620655" y="210809"/>
            <a:ext cx="8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АжәнеМҚ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ДЕПАРТАМЕНТІНІҢ ЖӘНЕ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ТҮБӨАжәнеА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ЦЕХЫНЫҢ ЖҰМЫСТАРЫ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8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916218" y="32398"/>
            <a:ext cx="817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РЕСУРСТАРЫН ТҰТЫНУ, </a:t>
            </a:r>
            <a:r>
              <a:rPr lang="ru-RU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</a:t>
            </a:r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ҮНЕМДЕУ </a:t>
            </a:r>
          </a:p>
          <a:p>
            <a:pPr algn="r"/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ЭНЕРГИЯ ТИІМДІЛІГІН АРТТЫРУ</a:t>
            </a:r>
            <a:endParaRPr lang="ru-RU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152864" y="5476991"/>
            <a:ext cx="8157393" cy="29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200" b="0" i="1">
                <a:solidFill>
                  <a:srgbClr val="0070C0"/>
                </a:solidFill>
              </a:rPr>
              <a:t> </a:t>
            </a:r>
            <a:endParaRPr lang="ru-RU" sz="1200" b="0" i="1" dirty="0">
              <a:solidFill>
                <a:srgbClr val="0070C0"/>
              </a:solidFill>
            </a:endParaRPr>
          </a:p>
        </p:txBody>
      </p:sp>
      <p:sp>
        <p:nvSpPr>
          <p:cNvPr id="38" name="TextBox 1"/>
          <p:cNvSpPr txBox="1"/>
          <p:nvPr/>
        </p:nvSpPr>
        <p:spPr>
          <a:xfrm>
            <a:off x="7767539" y="4865462"/>
            <a:ext cx="544865" cy="32745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9,2%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5883" y="3546802"/>
            <a:ext cx="252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ЭНЕРГОРЕСУРСЫ, тут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605298" y="228238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6595009" y="1877352"/>
            <a:ext cx="0" cy="21039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98180"/>
              </p:ext>
            </p:extLst>
          </p:nvPr>
        </p:nvGraphicFramePr>
        <p:xfrm>
          <a:off x="571866" y="808316"/>
          <a:ext cx="9261901" cy="3850772"/>
        </p:xfrm>
        <a:graphic>
          <a:graphicData uri="http://schemas.openxmlformats.org/drawingml/2006/table">
            <a:tbl>
              <a:tblPr firstRow="1"/>
              <a:tblGrid>
                <a:gridCol w="3748377">
                  <a:extLst>
                    <a:ext uri="{9D8B030D-6E8A-4147-A177-3AD203B41FA5}">
                      <a16:colId xmlns:a16="http://schemas.microsoft.com/office/drawing/2014/main" val="2058907332"/>
                    </a:ext>
                  </a:extLst>
                </a:gridCol>
                <a:gridCol w="1093846">
                  <a:extLst>
                    <a:ext uri="{9D8B030D-6E8A-4147-A177-3AD203B41FA5}">
                      <a16:colId xmlns:a16="http://schemas.microsoft.com/office/drawing/2014/main" val="2265238087"/>
                    </a:ext>
                  </a:extLst>
                </a:gridCol>
                <a:gridCol w="1093846">
                  <a:extLst>
                    <a:ext uri="{9D8B030D-6E8A-4147-A177-3AD203B41FA5}">
                      <a16:colId xmlns:a16="http://schemas.microsoft.com/office/drawing/2014/main" val="2364124431"/>
                    </a:ext>
                  </a:extLst>
                </a:gridCol>
                <a:gridCol w="1662916">
                  <a:extLst>
                    <a:ext uri="{9D8B030D-6E8A-4147-A177-3AD203B41FA5}">
                      <a16:colId xmlns:a16="http://schemas.microsoft.com/office/drawing/2014/main" val="859303394"/>
                    </a:ext>
                  </a:extLst>
                </a:gridCol>
                <a:gridCol w="1662916">
                  <a:extLst>
                    <a:ext uri="{9D8B030D-6E8A-4147-A177-3AD203B41FA5}">
                      <a16:colId xmlns:a16="http://schemas.microsoft.com/office/drawing/2014/main" val="2565956704"/>
                    </a:ext>
                  </a:extLst>
                </a:gridCol>
              </a:tblGrid>
              <a:tr h="544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Энергия 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ресурсының</a:t>
                      </a:r>
                      <a:r>
                        <a:rPr lang="ru-RU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baseline="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түрі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жылдың 1 жартыжылдығының жоспары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жылғы 1 жартыжылдықтың нақты деректері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Тұтыну</a:t>
                      </a:r>
                      <a:r>
                        <a:rPr lang="ru-RU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baseline="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д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инамикасы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жылғы жоспар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8672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Мұнай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өңдеу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көлемі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тонна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2 758 000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2 879 176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5 700 000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320684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Жылу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энергиясы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Гкал,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соның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ішінде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904 734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845 308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1 780 067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23367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3-ЖЭО-дан, "ЭЛМТГ» СӨҚ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432 788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421 737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856 296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062836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меншіктік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өндіріс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471 946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423 571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923 771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397890"/>
                  </a:ext>
                </a:extLst>
              </a:tr>
              <a:tr h="396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Технологиялық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пештердің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отыны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шот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210 887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210 151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625 775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71234"/>
                  </a:ext>
                </a:extLst>
              </a:tr>
              <a:tr h="38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Электр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энергиясы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МВт*с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242 757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241 178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503 133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16272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Бір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мұнай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тоннасына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ОЭР-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нің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меншікті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тұтынуы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кг.ш.о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entury Gothic" panose="020B0502020202020204" pitchFamily="34" charset="0"/>
                        </a:rPr>
                        <a:t>114,8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entury Gothic" panose="020B0502020202020204" pitchFamily="34" charset="0"/>
                        </a:rPr>
                        <a:t>104,2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092081"/>
                  </a:ext>
                </a:extLst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cxnSp>
        <p:nvCxnSpPr>
          <p:cNvPr id="43" name="Прямая со стрелкой 42"/>
          <p:cNvCxnSpPr/>
          <p:nvPr/>
        </p:nvCxnSpPr>
        <p:spPr>
          <a:xfrm flipV="1">
            <a:off x="6860722" y="2249067"/>
            <a:ext cx="5412" cy="1780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855310" y="291614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880052" y="390911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813497" y="5466913"/>
            <a:ext cx="572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6,6%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7767468" y="4897566"/>
            <a:ext cx="71" cy="248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984515357"/>
              </p:ext>
            </p:extLst>
          </p:nvPr>
        </p:nvGraphicFramePr>
        <p:xfrm>
          <a:off x="1081377" y="4327103"/>
          <a:ext cx="8752390" cy="219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4" name="Прямая со стрелкой 23"/>
          <p:cNvCxnSpPr/>
          <p:nvPr/>
        </p:nvCxnSpPr>
        <p:spPr>
          <a:xfrm>
            <a:off x="6855310" y="2620723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866834" y="320570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880052" y="3567739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889912" y="4390214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355466" y="5082038"/>
            <a:ext cx="71" cy="248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772177" y="5401014"/>
            <a:ext cx="71" cy="248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321232" y="5447613"/>
            <a:ext cx="4066" cy="298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40712" y="6546559"/>
            <a:ext cx="252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ЭНЕРГОРЕСУРСТАРЫ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шот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0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916218" y="32398"/>
            <a:ext cx="817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85584" fontAlgn="b"/>
            <a:r>
              <a:rPr lang="ru-RU" b="1" cap="all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ЖЫЛДЫҢ 1 ЖАРТЫЖЫЛДЫҒЫНДА ЭНЕРГИЯ ҮНЕМДЕУ ЖӘНЕ ЭНЕРГИЯ ТИІМДІЛІГІН АРТТЫРУ 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152864" y="5476991"/>
            <a:ext cx="8157393" cy="29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200" b="0" i="1">
                <a:solidFill>
                  <a:srgbClr val="0070C0"/>
                </a:solidFill>
              </a:rPr>
              <a:t> </a:t>
            </a:r>
            <a:endParaRPr lang="ru-RU" sz="1200" b="0" i="1" dirty="0">
              <a:solidFill>
                <a:srgbClr val="0070C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94469"/>
              </p:ext>
            </p:extLst>
          </p:nvPr>
        </p:nvGraphicFramePr>
        <p:xfrm>
          <a:off x="391885" y="998376"/>
          <a:ext cx="11504646" cy="4980259"/>
        </p:xfrm>
        <a:graphic>
          <a:graphicData uri="http://schemas.openxmlformats.org/drawingml/2006/table">
            <a:tbl>
              <a:tblPr/>
              <a:tblGrid>
                <a:gridCol w="614245">
                  <a:extLst>
                    <a:ext uri="{9D8B030D-6E8A-4147-A177-3AD203B41FA5}">
                      <a16:colId xmlns:a16="http://schemas.microsoft.com/office/drawing/2014/main" val="3233402876"/>
                    </a:ext>
                  </a:extLst>
                </a:gridCol>
                <a:gridCol w="4664304">
                  <a:extLst>
                    <a:ext uri="{9D8B030D-6E8A-4147-A177-3AD203B41FA5}">
                      <a16:colId xmlns:a16="http://schemas.microsoft.com/office/drawing/2014/main" val="3496838940"/>
                    </a:ext>
                  </a:extLst>
                </a:gridCol>
                <a:gridCol w="4441226">
                  <a:extLst>
                    <a:ext uri="{9D8B030D-6E8A-4147-A177-3AD203B41FA5}">
                      <a16:colId xmlns:a16="http://schemas.microsoft.com/office/drawing/2014/main" val="3598560004"/>
                    </a:ext>
                  </a:extLst>
                </a:gridCol>
                <a:gridCol w="1784871">
                  <a:extLst>
                    <a:ext uri="{9D8B030D-6E8A-4147-A177-3AD203B41FA5}">
                      <a16:colId xmlns:a16="http://schemas.microsoft.com/office/drawing/2014/main" val="3929494847"/>
                    </a:ext>
                  </a:extLst>
                </a:gridCol>
              </a:tblGrid>
              <a:tr h="676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р/с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Іс-шараның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атауы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682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Орындалу</a:t>
                      </a:r>
                      <a:r>
                        <a:rPr lang="ru-RU" sz="1400" b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мәртебесі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682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Нәтиже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млн.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теңге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682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820823"/>
                  </a:ext>
                </a:extLst>
              </a:tr>
              <a:tr h="833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МБӨӨ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С-100, МБӨӨ С-300, МТӨӨ С-300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секцияларының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желдеткіш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жабдықтарында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ЖРЖ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енгізу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(ЖСҚ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ЖСҚ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әзірленді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мемлекеттік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сараптаманың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оң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қорытындысы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алынды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2025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қазанда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ҚМЖ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428511"/>
                  </a:ext>
                </a:extLst>
              </a:tr>
              <a:tr h="875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МБӨӨ С-400, МТӨӨ С-200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секцияларының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желдеткіш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жабдықтарында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ЖРЖ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енгізу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(ҚМЖ)</a:t>
                      </a: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Жұмыстар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жүргізілуде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Кәбілдік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өнімдер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төселді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12 дана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көлемінде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ЖРЖ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орнатылды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791098"/>
                  </a:ext>
                </a:extLst>
              </a:tr>
              <a:tr h="708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Н-1 поз.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сорғысында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(БКҚ БЛК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сорғы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станциясы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) ЖРЖ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енгізу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(ҚМЖ)</a:t>
                      </a: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Жұмыстар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жүргізілуде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Кәбілдік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өнімдер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төселді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. ЖРЖ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басқару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шкафтарын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жинақтау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жұмыстары</a:t>
                      </a:r>
                      <a:r>
                        <a:rPr lang="ru-RU" sz="1400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жүргізілуде</a:t>
                      </a:r>
                      <a:endParaRPr lang="ru-RU" sz="1400" kern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13017"/>
                  </a:ext>
                </a:extLst>
              </a:tr>
              <a:tr h="875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БКҚ-да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бумен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жүйесін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оңтайландыру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конденсатты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жинау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қайтару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жүйесін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ұйымдастыру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(ЖСҚ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ЖСҚ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әзірленді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мемлекеттік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сараптама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порталына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жүктелді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2025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29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тамыздағы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қорытындыны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алу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437381"/>
                  </a:ext>
                </a:extLst>
              </a:tr>
              <a:tr h="101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№2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өндірісінің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бумен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жүйесін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оңтайландыру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ЖСҚ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әзірленді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мемлекеттік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сараптама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порталына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жүктелді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2025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19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қыркүйектегі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қорытындыны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алу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62,78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788198"/>
                  </a:ext>
                </a:extLst>
              </a:tr>
            </a:tbl>
          </a:graphicData>
        </a:graphic>
      </p:graphicFrame>
      <p:sp>
        <p:nvSpPr>
          <p:cNvPr id="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5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697705" y="170894"/>
            <a:ext cx="849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ЭЛЕКТРМЕН ЖАБДЫҚТАУ ЦЕХЫНЫҢ ЖҰМЫСТАРЫ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FD9195-6961-4E22-8FA6-F277FC637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069" y="1415980"/>
            <a:ext cx="2216956" cy="23867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B057AF-D5F4-421A-86CA-C2F595858662}"/>
              </a:ext>
            </a:extLst>
          </p:cNvPr>
          <p:cNvSpPr txBox="1"/>
          <p:nvPr/>
        </p:nvSpPr>
        <p:spPr>
          <a:xfrm>
            <a:off x="334771" y="776354"/>
            <a:ext cx="5113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«ПМХЗ» ЖШС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энергиясын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беру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бөлу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қызметтеріне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қатысты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инвестициялық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бағдарламасына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сәйкес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№16 РУ-6кВ РП-080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ұяшығының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вакуумдық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ажыратқышын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ауыстыру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орындалды</a:t>
            </a:r>
            <a:endParaRPr lang="ru-RU" sz="1100" b="1" dirty="0">
              <a:solidFill>
                <a:srgbClr val="0033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92A39C-DB65-40CB-B553-FF36800A7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536" y="1368767"/>
            <a:ext cx="2216958" cy="23698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CD7C0F-09D8-4F5C-9446-19D3DFE54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31" y="1478082"/>
            <a:ext cx="2699355" cy="22539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B09647-85F2-4F92-99D8-0C017A6E2E48}"/>
              </a:ext>
            </a:extLst>
          </p:cNvPr>
          <p:cNvSpPr/>
          <p:nvPr/>
        </p:nvSpPr>
        <p:spPr>
          <a:xfrm>
            <a:off x="5717531" y="837908"/>
            <a:ext cx="2631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МБӨӨ, С-100, Н-101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400 кВт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жарылыстан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қорғалған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қозғалтқышын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D7C851-C57E-4614-B9E5-2E055F011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91" y="1547286"/>
            <a:ext cx="2894865" cy="21148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48A5C73-1E6A-4F47-A126-248279A8DE96}"/>
              </a:ext>
            </a:extLst>
          </p:cNvPr>
          <p:cNvSpPr/>
          <p:nvPr/>
        </p:nvSpPr>
        <p:spPr>
          <a:xfrm>
            <a:off x="8754591" y="757047"/>
            <a:ext cx="2809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МБӨӨ, С-100, Н-115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 кВт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жарылыстан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қорғалған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қозғалтқышын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EF5F1F-EFD6-421F-B1AF-37E44C786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0" y="4532615"/>
            <a:ext cx="3395987" cy="20937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7298936-7D94-4EAA-B296-FF590321AFD9}"/>
              </a:ext>
            </a:extLst>
          </p:cNvPr>
          <p:cNvSpPr/>
          <p:nvPr/>
        </p:nvSpPr>
        <p:spPr>
          <a:xfrm>
            <a:off x="467100" y="3848768"/>
            <a:ext cx="331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МБӨӨ, С-100, Н-116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 кВт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жарылыстан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қорғалған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қозғалтқышын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00EEEA-04EC-4565-843E-831747FBBA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18009" r="11680" b="7989"/>
          <a:stretch/>
        </p:blipFill>
        <p:spPr>
          <a:xfrm>
            <a:off x="4508372" y="4573656"/>
            <a:ext cx="2950439" cy="20116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3300CB-99DB-43EA-A5B6-2CABD6492D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5001" r="2023" b="6666"/>
          <a:stretch/>
        </p:blipFill>
        <p:spPr>
          <a:xfrm>
            <a:off x="8348763" y="4532615"/>
            <a:ext cx="2950439" cy="20116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E033882-24EC-4FF8-97A7-5FAE2FF5F10C}"/>
              </a:ext>
            </a:extLst>
          </p:cNvPr>
          <p:cNvSpPr/>
          <p:nvPr/>
        </p:nvSpPr>
        <p:spPr>
          <a:xfrm>
            <a:off x="4508372" y="3847128"/>
            <a:ext cx="2566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МТӨӨ, С-200, Н-203/4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кВт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жарылыстан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қорғалған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қозғалтқышын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FD6FB3B-25D6-4566-B525-151BC6E81C37}"/>
              </a:ext>
            </a:extLst>
          </p:cNvPr>
          <p:cNvSpPr/>
          <p:nvPr/>
        </p:nvSpPr>
        <p:spPr>
          <a:xfrm>
            <a:off x="8348762" y="3840372"/>
            <a:ext cx="281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МТӨӨ, С-200, Н-208/Р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75 кВт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жарылыстан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қорғалған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қозғалтқышын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59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Прямая соединительная линия 104"/>
          <p:cNvCxnSpPr/>
          <p:nvPr/>
        </p:nvCxnSpPr>
        <p:spPr>
          <a:xfrm flipH="1">
            <a:off x="11275069" y="5926868"/>
            <a:ext cx="3587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Стрелка вправо 78"/>
          <p:cNvSpPr/>
          <p:nvPr/>
        </p:nvSpPr>
        <p:spPr>
          <a:xfrm>
            <a:off x="8022435" y="4492867"/>
            <a:ext cx="3777474" cy="9860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742" y="909843"/>
            <a:ext cx="7173613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defRPr/>
            </a:pPr>
            <a:r>
              <a:rPr lang="ru-RU" sz="11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</a:t>
            </a:r>
            <a:r>
              <a:rPr lang="ru-RU" sz="115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lvl="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«Павлодар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мұнайхимия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зауыты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» ЖШС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қондырғылары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жұмысының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3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жылдық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тоқтаусыз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жөндеуаралық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кезеңіне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(ЖАК)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көшу</a:t>
            </a:r>
            <a:endParaRPr lang="ru-RU" sz="115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171450" lvl="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Мұнай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өңдеуді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жылына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5,7 млн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тоннадан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6,3 млн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тоннаға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дейін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ұлғайту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just" fontAlgn="base">
              <a:spcBef>
                <a:spcPts val="100"/>
              </a:spcBef>
              <a:defRPr/>
            </a:pPr>
            <a:endParaRPr lang="ru-RU" sz="115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5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ІС-ШАРАЛАРДЫ ІСКЕ АСЫРУ МЕРЗІМДЕРІ:</a:t>
            </a:r>
            <a:r>
              <a:rPr lang="en-US" sz="115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5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– 2028 </a:t>
            </a:r>
            <a:r>
              <a:rPr lang="ru-RU" sz="115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жж</a:t>
            </a:r>
            <a:r>
              <a:rPr lang="ru-RU" sz="115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5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</a:t>
            </a:r>
          </a:p>
          <a:p>
            <a:pPr marL="171450" lvl="0" indent="-171450" algn="just" fontAlgn="base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Іске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асыру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үшін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іс-шаралар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анықталды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 fontAlgn="base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"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ҚазМұнайГаз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" ҰК" АҚ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Инвестициялық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комитетінің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мақұлдауы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 fontAlgn="base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ҚМЖ-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ға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келісімшарттар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жасасу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жабдықты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жеткізу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жүргізіліп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жатыр</a:t>
            </a:r>
            <a:r>
              <a:rPr lang="ru-RU" sz="11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5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АЛДАҒЫ ІС-ШАРАЛАР:</a:t>
            </a:r>
          </a:p>
          <a:p>
            <a:pPr marL="171450" lvl="0" indent="-171450" algn="just"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115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Іс-шараларды</a:t>
            </a:r>
            <a:r>
              <a:rPr lang="ru-RU" sz="115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5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іске</a:t>
            </a:r>
            <a:r>
              <a:rPr lang="ru-RU" sz="115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5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асыру</a:t>
            </a:r>
            <a:endParaRPr lang="ru-RU" sz="115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868180" y="3712078"/>
            <a:ext cx="3931729" cy="1683074"/>
            <a:chOff x="831184" y="3345232"/>
            <a:chExt cx="3931729" cy="1683074"/>
          </a:xfrm>
        </p:grpSpPr>
        <p:sp>
          <p:nvSpPr>
            <p:cNvPr id="12" name="Блок-схема: узел 11"/>
            <p:cNvSpPr/>
            <p:nvPr/>
          </p:nvSpPr>
          <p:spPr>
            <a:xfrm>
              <a:off x="1547530" y="410454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2018311" y="410454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2485934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Блок-схема: узел 14"/>
            <p:cNvSpPr/>
            <p:nvPr/>
          </p:nvSpPr>
          <p:spPr>
            <a:xfrm>
              <a:off x="3482700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2975599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93188" y="376164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1634146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2075104" y="3744204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2548151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3045577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3567855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4055315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Левая фигурная скобка 23"/>
            <p:cNvSpPr/>
            <p:nvPr/>
          </p:nvSpPr>
          <p:spPr>
            <a:xfrm rot="16200000">
              <a:off x="2677135" y="3039853"/>
              <a:ext cx="304387" cy="32793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85439" y="3533207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2017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444484" y="35353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871762" y="3523143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30000" y="3528111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2020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832406" y="35353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2021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360106" y="354188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2022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849359" y="354236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2023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138373" y="4189135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028308" y="4192203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86865" y="4191412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513458" y="4195473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047210" y="4195474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005460" y="4197852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529095" y="4195754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309251" y="4720529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kumimoji="0" lang="ru-RU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ақты</a:t>
              </a:r>
              <a:r>
                <a:rPr kumimoji="0" lang="ru-RU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кезең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4469021" y="3772591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>
              <a:off x="4261272" y="354415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2024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477257" y="4183010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831184" y="3345232"/>
              <a:ext cx="252665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Bef>
                  <a:spcPts val="100"/>
                </a:spcBef>
                <a:spcAft>
                  <a:spcPts val="200"/>
                </a:spcAft>
                <a:defRPr/>
              </a:pPr>
              <a:r>
                <a:rPr lang="ru-RU" sz="11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ЖОБАНЫ ІСКЕ АСЫРҒАНҒА ДЕЙІН</a:t>
              </a:r>
            </a:p>
          </p:txBody>
        </p:sp>
        <p:sp>
          <p:nvSpPr>
            <p:cNvPr id="52" name="Блок-схема: узел 51"/>
            <p:cNvSpPr/>
            <p:nvPr/>
          </p:nvSpPr>
          <p:spPr>
            <a:xfrm>
              <a:off x="1118314" y="4112935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Блок-схема: узел 52"/>
            <p:cNvSpPr/>
            <p:nvPr/>
          </p:nvSpPr>
          <p:spPr>
            <a:xfrm>
              <a:off x="3977536" y="4112935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780483" y="184750"/>
            <a:ext cx="5411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b="1" spc="-5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ҰЛҒАЙТЫЛҒАН ЖӨНДЕУАРАЛЫҚ КЕЗЕҢ </a:t>
            </a:r>
            <a:endParaRPr lang="ru-RU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7994544" y="5498701"/>
            <a:ext cx="3570483" cy="1144906"/>
            <a:chOff x="849152" y="5149590"/>
            <a:chExt cx="3570483" cy="1144906"/>
          </a:xfrm>
        </p:grpSpPr>
        <p:sp>
          <p:nvSpPr>
            <p:cNvPr id="57" name="Стрелка вправо 56"/>
            <p:cNvSpPr/>
            <p:nvPr/>
          </p:nvSpPr>
          <p:spPr>
            <a:xfrm>
              <a:off x="990635" y="5979397"/>
              <a:ext cx="3429000" cy="76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1298701" y="5590002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2653664" y="558871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59"/>
            <p:cNvSpPr/>
            <p:nvPr/>
          </p:nvSpPr>
          <p:spPr>
            <a:xfrm>
              <a:off x="1090952" y="5361569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2449502" y="5381109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2031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936584" y="53615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2034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243886" y="6017497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162534" y="6000947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849152" y="5149590"/>
              <a:ext cx="263565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Bef>
                  <a:spcPts val="100"/>
                </a:spcBef>
                <a:spcAft>
                  <a:spcPts val="200"/>
                </a:spcAft>
                <a:defRPr/>
              </a:pPr>
              <a:r>
                <a:rPr lang="ru-RU" sz="11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ЖОБАНЫ ІСКЕ АСЫРҒАННАН КЕЙІН</a:t>
              </a:r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1753059" y="558449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 flipH="1">
              <a:off x="2204915" y="558871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3107825" y="5592965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3618211" y="558449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рямоугольник 71"/>
            <p:cNvSpPr/>
            <p:nvPr/>
          </p:nvSpPr>
          <p:spPr>
            <a:xfrm>
              <a:off x="1536462" y="537220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976300" y="5378745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2030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898439" y="5382481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2032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434603" y="537072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2033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Блок-схема: узел 76"/>
            <p:cNvSpPr/>
            <p:nvPr/>
          </p:nvSpPr>
          <p:spPr>
            <a:xfrm>
              <a:off x="2134360" y="5947635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Блок-схема: узел 77"/>
            <p:cNvSpPr/>
            <p:nvPr/>
          </p:nvSpPr>
          <p:spPr>
            <a:xfrm>
              <a:off x="1215360" y="5941297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4002" y="3451359"/>
            <a:ext cx="24016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ЖӨНДЕУ КЕЗЕҢІНІҢ ҚҰРЫЛЫМЫ: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Блок-схема: узел 82"/>
          <p:cNvSpPr/>
          <p:nvPr/>
        </p:nvSpPr>
        <p:spPr>
          <a:xfrm>
            <a:off x="10687403" y="6297334"/>
            <a:ext cx="152400" cy="152400"/>
          </a:xfrm>
          <a:prstGeom prst="flowChartConnector">
            <a:avLst/>
          </a:prstGeom>
          <a:solidFill>
            <a:srgbClr val="FF2600"/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0739092" y="6430142"/>
            <a:ext cx="316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Блок-схема: узел 84"/>
          <p:cNvSpPr/>
          <p:nvPr/>
        </p:nvSpPr>
        <p:spPr>
          <a:xfrm>
            <a:off x="11433989" y="4479781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45" y="835289"/>
            <a:ext cx="4062475" cy="26975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65" y="3770566"/>
            <a:ext cx="7240627" cy="2895410"/>
          </a:xfrm>
          <a:prstGeom prst="rect">
            <a:avLst/>
          </a:prstGeom>
        </p:spPr>
      </p:pic>
      <p:sp>
        <p:nvSpPr>
          <p:cNvPr id="76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Прямая соединительная линия 78"/>
          <p:cNvCxnSpPr/>
          <p:nvPr/>
        </p:nvCxnSpPr>
        <p:spPr>
          <a:xfrm>
            <a:off x="6170236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8965012" y="183759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ДАМУ</a:t>
            </a:r>
            <a:r>
              <a:rPr kumimoji="0" lang="kk-KZ" altLang="ru-RU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ЖОБАЛАРЫ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3" name="Freeform 13">
            <a:extLst>
              <a:ext uri="{FF2B5EF4-FFF2-40B4-BE49-F238E27FC236}">
                <a16:creationId xmlns:a16="http://schemas.microsoft.com/office/drawing/2014/main" id="{F92BB8F4-87D7-4EBF-892F-3684E93BB48E}"/>
              </a:ext>
            </a:extLst>
          </p:cNvPr>
          <p:cNvSpPr>
            <a:spLocks/>
          </p:cNvSpPr>
          <p:nvPr/>
        </p:nvSpPr>
        <p:spPr bwMode="auto">
          <a:xfrm>
            <a:off x="269685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D5B0D8-F047-444B-BFA3-4947F6C26F03}"/>
              </a:ext>
            </a:extLst>
          </p:cNvPr>
          <p:cNvSpPr/>
          <p:nvPr/>
        </p:nvSpPr>
        <p:spPr>
          <a:xfrm>
            <a:off x="80882" y="691104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«СЕНІМДІ ЖӘНЕ АВАРИЯСЫЗ ЖҰМЫСТЫ ҚАМТАМАСЫЗ ЕТУ ҮШІН «ПМХЗ» ЖШС-де МҰНАЙДЫ ТЕРЕҢ ӨНДІРУ ӨНДІРІСІН ЖАҢАРТУ»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AAF53B-3A48-4A3F-9FE6-4EC466F174D5}"/>
              </a:ext>
            </a:extLst>
          </p:cNvPr>
          <p:cNvSpPr txBox="1"/>
          <p:nvPr/>
        </p:nvSpPr>
        <p:spPr>
          <a:xfrm>
            <a:off x="705" y="1157598"/>
            <a:ext cx="6017784" cy="433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Кеңейтілген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жөндеуаралық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кезеңге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көше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отырып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мұнайды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терең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өңдеу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өндірісінің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сенімді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авариясыз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жұмысын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ету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Ашық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мұнай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өнімдерін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өңдеу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тереңдігін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шығарылуын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ұлғайта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отырып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МТӨӨ С-100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қондырғысын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БКҚ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ауыр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газойлін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өңдеуге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тарту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МТӨӨ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өндірісінің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каталитикалық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крекинг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шикізатын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гидротазарту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каталитикалық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крекинг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ректификациялау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абсорбциялау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газбен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фракциялау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шикізатын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гидротазарту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қондырғыларын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UOP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лицензиар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компаниясының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базалық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жобасына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сәйкес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келуіне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қол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жеткізу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 ІСКЕ АСЫР МЕРЗМДЕРІ :</a:t>
            </a:r>
            <a:endParaRPr lang="ru-RU" sz="5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жылдан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2028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дейін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5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 ЖОБАСЫНЫҢ ӘЗІРЛЕУШІСІ:</a:t>
            </a:r>
            <a:endParaRPr lang="ru-RU" sz="5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«ЭОН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ЖШС</a:t>
            </a:r>
          </a:p>
          <a:p>
            <a:pPr lvl="0" algn="just">
              <a:spcBef>
                <a:spcPts val="100"/>
              </a:spcBef>
              <a:defRPr/>
            </a:pPr>
            <a:endParaRPr lang="ru-RU" sz="5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құжаттамасы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100%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көлемінде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әзірленді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Мемлекеттік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сараптаманың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қорытындысы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МЭ-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ден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салалық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қорытынды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ІБЖ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сметасына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БЭ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қорытындысы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ТЭЖК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жүргізілді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Инвестициялық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комитеттің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Жобаны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іске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асыруға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оң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қорытындысы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"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AVC Production"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компаниясымен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жасалған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Жобаны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іске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асыруға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қатысты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шартқа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қол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қойылды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171450" lvl="0" indent="-171450" algn="just">
              <a:spcBef>
                <a:spcPts val="100"/>
              </a:spcBef>
              <a:buFont typeface="Wingdings" panose="05000000000000000000" pitchFamily="2" charset="2"/>
              <a:buChar char="§"/>
              <a:defRPr/>
            </a:pP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бастапқы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кеңес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өткізілді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altLang="ru-RU" sz="1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87ED60-7782-4163-A27A-8FBAC03D3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19770" r="42519" b="9156"/>
          <a:stretch/>
        </p:blipFill>
        <p:spPr>
          <a:xfrm>
            <a:off x="4133187" y="2412246"/>
            <a:ext cx="1787213" cy="282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2" descr="C:\Users\ERNAR\Desktop\Yerlan\uop_logo.gif">
            <a:extLst>
              <a:ext uri="{FF2B5EF4-FFF2-40B4-BE49-F238E27FC236}">
                <a16:creationId xmlns:a16="http://schemas.microsoft.com/office/drawing/2014/main" id="{5A566091-568E-44C4-A95C-E1CA6C2A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65" y="2443386"/>
            <a:ext cx="708595" cy="4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42152F2-3516-4F08-A3AA-6932C52806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21856" r="4553" b="22827"/>
          <a:stretch/>
        </p:blipFill>
        <p:spPr>
          <a:xfrm>
            <a:off x="3745658" y="4899884"/>
            <a:ext cx="726730" cy="406364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EB34053-7196-40D9-9649-441B1621960E}"/>
              </a:ext>
            </a:extLst>
          </p:cNvPr>
          <p:cNvSpPr/>
          <p:nvPr/>
        </p:nvSpPr>
        <p:spPr>
          <a:xfrm>
            <a:off x="325891" y="5391993"/>
            <a:ext cx="1430200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С-100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секциясы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0F29E270-A19D-4FCA-9058-DDBB9D833368}"/>
              </a:ext>
            </a:extLst>
          </p:cNvPr>
          <p:cNvGrpSpPr/>
          <p:nvPr/>
        </p:nvGrpSpPr>
        <p:grpSpPr>
          <a:xfrm>
            <a:off x="88727" y="5692173"/>
            <a:ext cx="1999541" cy="1065981"/>
            <a:chOff x="485760" y="4399011"/>
            <a:chExt cx="1599975" cy="83787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6E233D2-A5D3-4B65-B724-49598FDE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760" y="4425215"/>
              <a:ext cx="1589187" cy="801215"/>
            </a:xfrm>
            <a:prstGeom prst="rect">
              <a:avLst/>
            </a:prstGeom>
          </p:spPr>
        </p:pic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8BBDB7A0-68CC-44DD-8816-4C7B457B06B8}"/>
                </a:ext>
              </a:extLst>
            </p:cNvPr>
            <p:cNvSpPr/>
            <p:nvPr/>
          </p:nvSpPr>
          <p:spPr>
            <a:xfrm>
              <a:off x="501394" y="4399011"/>
              <a:ext cx="1584341" cy="83787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6B158AB-8666-4AD9-BCD2-7EAA843D6C2B}"/>
              </a:ext>
            </a:extLst>
          </p:cNvPr>
          <p:cNvGrpSpPr/>
          <p:nvPr/>
        </p:nvGrpSpPr>
        <p:grpSpPr>
          <a:xfrm>
            <a:off x="2138261" y="5690314"/>
            <a:ext cx="1886460" cy="1065981"/>
            <a:chOff x="2295574" y="4392662"/>
            <a:chExt cx="1615725" cy="853137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A49BACBA-655B-4112-9F6C-C2F724A5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574" y="4415135"/>
              <a:ext cx="1615725" cy="816179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F8BB0D59-BDBB-4B4B-84DF-0845D582350B}"/>
                </a:ext>
              </a:extLst>
            </p:cNvPr>
            <p:cNvSpPr/>
            <p:nvPr/>
          </p:nvSpPr>
          <p:spPr>
            <a:xfrm>
              <a:off x="2295574" y="4392662"/>
              <a:ext cx="1615725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F26343A-5EF9-485C-A6AA-D1DF0D67D8BD}"/>
              </a:ext>
            </a:extLst>
          </p:cNvPr>
          <p:cNvSpPr/>
          <p:nvPr/>
        </p:nvSpPr>
        <p:spPr>
          <a:xfrm>
            <a:off x="2287365" y="5362689"/>
            <a:ext cx="1430200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С-200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секциясы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35F20AE-8970-406E-B820-57075C0E56C0}"/>
              </a:ext>
            </a:extLst>
          </p:cNvPr>
          <p:cNvGrpSpPr/>
          <p:nvPr/>
        </p:nvGrpSpPr>
        <p:grpSpPr>
          <a:xfrm>
            <a:off x="2873719" y="5635221"/>
            <a:ext cx="3046682" cy="1121074"/>
            <a:chOff x="2997737" y="4421485"/>
            <a:chExt cx="2649940" cy="859129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145E90CA-706D-4CD0-8475-88D48F9E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3197" y="4421485"/>
              <a:ext cx="1554480" cy="816179"/>
            </a:xfrm>
            <a:prstGeom prst="rect">
              <a:avLst/>
            </a:prstGeom>
          </p:spPr>
        </p:pic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917F74DA-B05A-4290-A730-30D395D2BE4D}"/>
                </a:ext>
              </a:extLst>
            </p:cNvPr>
            <p:cNvSpPr/>
            <p:nvPr/>
          </p:nvSpPr>
          <p:spPr>
            <a:xfrm>
              <a:off x="2997737" y="4427477"/>
              <a:ext cx="1643699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E63D4565-2E6F-4CE2-9466-C4DA3848FDD0}"/>
              </a:ext>
            </a:extLst>
          </p:cNvPr>
          <p:cNvSpPr/>
          <p:nvPr/>
        </p:nvSpPr>
        <p:spPr>
          <a:xfrm>
            <a:off x="4319837" y="5363532"/>
            <a:ext cx="1430200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С-300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секциясы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78" name="Google Shape;91;p1">
            <a:extLst>
              <a:ext uri="{FF2B5EF4-FFF2-40B4-BE49-F238E27FC236}">
                <a16:creationId xmlns:a16="http://schemas.microsoft.com/office/drawing/2014/main" id="{D9C6A583-A9DE-4803-B110-E80105DAE5C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191" t="1489" r="22421" b="11394"/>
          <a:stretch/>
        </p:blipFill>
        <p:spPr>
          <a:xfrm>
            <a:off x="10381673" y="1276463"/>
            <a:ext cx="1777399" cy="18059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19312947-7233-4C29-9D04-C0D69ABB654E}"/>
              </a:ext>
            </a:extLst>
          </p:cNvPr>
          <p:cNvSpPr/>
          <p:nvPr/>
        </p:nvSpPr>
        <p:spPr>
          <a:xfrm>
            <a:off x="6425395" y="739141"/>
            <a:ext cx="558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СУТЕК ӨНДІРУ ҚОНДЫРҒЫСЫНЫҢ ҚҰРЫЛЫСЫ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3B10905-E8B4-45E8-8153-C05B71EBCCEC}"/>
              </a:ext>
            </a:extLst>
          </p:cNvPr>
          <p:cNvSpPr txBox="1"/>
          <p:nvPr/>
        </p:nvSpPr>
        <p:spPr>
          <a:xfrm>
            <a:off x="6223889" y="1265383"/>
            <a:ext cx="4462584" cy="230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ru-RU" sz="9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</a:t>
            </a:r>
          </a:p>
          <a:p>
            <a:pPr lvl="0" fontAlgn="base">
              <a:defRPr/>
            </a:pPr>
            <a:endParaRPr lang="ru-RU" sz="9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buFont typeface="Wingdings" panose="05000000000000000000" pitchFamily="2" charset="2"/>
              <a:buChar char="§"/>
              <a:defRPr/>
            </a:pP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Қысқы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дизель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отынын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өндіру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сонымен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қатар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ашық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мұнай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өнімдерінің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қосымша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мөлшерін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шығару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мақсатында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ПМХЗ-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ні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сутегімен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ету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0" fontAlgn="base">
              <a:defRPr/>
            </a:pPr>
            <a:endParaRPr lang="ru-RU" sz="9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9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ІСКЕ АСЫР МЕРЗМДЕРІ: </a:t>
            </a:r>
            <a:r>
              <a:rPr lang="en-US" sz="9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9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9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2019- 2026 </a:t>
            </a:r>
            <a:r>
              <a:rPr lang="ru-RU" sz="9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қыркүйек</a:t>
            </a: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ru-RU" sz="9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9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ҚОНДЫРҒЫНЫҢ ӨНІМДІЛІГІ: </a:t>
            </a: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12 500 Нм3/с</a:t>
            </a:r>
          </a:p>
          <a:p>
            <a:pPr lvl="0">
              <a:defRPr/>
            </a:pPr>
            <a:endParaRPr lang="ru-RU" sz="9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9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ТАПСЫРЫС БЕРУШІ (ӨНІМ БЕРУШІ): </a:t>
            </a:r>
          </a:p>
          <a:p>
            <a:pPr lvl="0" algn="just">
              <a:defRPr/>
            </a:pPr>
            <a:endParaRPr lang="ru-RU" sz="9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§"/>
              <a:defRPr/>
            </a:pP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«Эр </a:t>
            </a:r>
            <a:r>
              <a:rPr lang="ru-RU" sz="9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Ликид</a:t>
            </a: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Мунай</a:t>
            </a:r>
            <a:r>
              <a:rPr lang="ru-RU" sz="9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Тех Газы» ЖШС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2415901-58DA-4DC0-A4F0-15E91547455D}"/>
              </a:ext>
            </a:extLst>
          </p:cNvPr>
          <p:cNvSpPr/>
          <p:nvPr/>
        </p:nvSpPr>
        <p:spPr>
          <a:xfrm>
            <a:off x="6223889" y="3331608"/>
            <a:ext cx="5789123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"/>
              </a:spcBef>
              <a:defRPr/>
            </a:pP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: 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PDP 100%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әзірленді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E&amp;C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Польша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жобалауы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орындалды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;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жобасын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әзірлеу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100%.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Жабдықты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жеткізуге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тапсырыстарды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орналастыру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шарттар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жасасу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85%.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2025 </a:t>
            </a:r>
            <a:r>
              <a:rPr lang="ru-RU" sz="105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13 </a:t>
            </a:r>
            <a:r>
              <a:rPr lang="ru-RU" sz="105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ақпанда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 Транш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несие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(51 млн.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еуро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2025 </a:t>
            </a:r>
            <a:r>
              <a:rPr lang="ru-RU" sz="105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29 </a:t>
            </a:r>
            <a:r>
              <a:rPr lang="ru-RU" sz="105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сәуірде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ЖЖ-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ға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мемлекеттік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сараптаманың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оң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қорытындысы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алынды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Қазаншұңқырды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әзірлеу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қадаларды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қағу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аяқталды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Іргетасқа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арналған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бетон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негізді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дайындау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жүргізілуде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 algn="just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ҚМГ ИК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өткізу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несие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2 транш (65 млн.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еуро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алу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күтілуде</a:t>
            </a:r>
            <a:endParaRPr lang="ru-RU" sz="105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1DD29A6-632C-4D97-983E-46CD20E990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6593445" y="5131653"/>
            <a:ext cx="2124740" cy="160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7DD1107-AD83-4943-83F9-0F6C2E88A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27" y="5131192"/>
            <a:ext cx="2109973" cy="1569553"/>
          </a:xfrm>
          <a:prstGeom prst="rect">
            <a:avLst/>
          </a:prstGeom>
          <a:effectLst>
            <a:outerShdw blurRad="190500" dist="50800" algn="ctr" rotWithShape="0">
              <a:srgbClr val="000000">
                <a:alpha val="70000"/>
              </a:srgbClr>
            </a:outerShdw>
            <a:softEdge rad="127000"/>
          </a:effectLst>
        </p:spPr>
      </p:pic>
      <p:sp>
        <p:nvSpPr>
          <p:cNvPr id="34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841402" y="64550"/>
            <a:ext cx="618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ӨНДІРІСТІК КӨРСЕТКІШТЕРДІ ОРЫНДАУ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14259"/>
              </p:ext>
            </p:extLst>
          </p:nvPr>
        </p:nvGraphicFramePr>
        <p:xfrm>
          <a:off x="729753" y="1006362"/>
          <a:ext cx="10843308" cy="5771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2283">
                  <a:extLst>
                    <a:ext uri="{9D8B030D-6E8A-4147-A177-3AD203B41FA5}">
                      <a16:colId xmlns:a16="http://schemas.microsoft.com/office/drawing/2014/main" val="3211243061"/>
                    </a:ext>
                  </a:extLst>
                </a:gridCol>
                <a:gridCol w="2226720">
                  <a:extLst>
                    <a:ext uri="{9D8B030D-6E8A-4147-A177-3AD203B41FA5}">
                      <a16:colId xmlns:a16="http://schemas.microsoft.com/office/drawing/2014/main" val="629859277"/>
                    </a:ext>
                  </a:extLst>
                </a:gridCol>
                <a:gridCol w="1949357">
                  <a:extLst>
                    <a:ext uri="{9D8B030D-6E8A-4147-A177-3AD203B41FA5}">
                      <a16:colId xmlns:a16="http://schemas.microsoft.com/office/drawing/2014/main" val="3952526180"/>
                    </a:ext>
                  </a:extLst>
                </a:gridCol>
                <a:gridCol w="1502474">
                  <a:extLst>
                    <a:ext uri="{9D8B030D-6E8A-4147-A177-3AD203B41FA5}">
                      <a16:colId xmlns:a16="http://schemas.microsoft.com/office/drawing/2014/main" val="4033056423"/>
                    </a:ext>
                  </a:extLst>
                </a:gridCol>
                <a:gridCol w="1502474">
                  <a:extLst>
                    <a:ext uri="{9D8B030D-6E8A-4147-A177-3AD203B41FA5}">
                      <a16:colId xmlns:a16="http://schemas.microsoft.com/office/drawing/2014/main" val="959035721"/>
                    </a:ext>
                  </a:extLst>
                </a:gridCol>
              </a:tblGrid>
              <a:tr h="46654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Атауы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ҚР ЭМ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kk-K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жартыжылдықтағы жоспары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kk-K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жартыжылдықтың нақты деректері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Ауытқу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Болжалды</a:t>
                      </a:r>
                      <a:r>
                        <a:rPr lang="ru-RU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2025 </a:t>
                      </a:r>
                      <a:r>
                        <a:rPr lang="ru-RU" sz="1400" b="1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жыл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63572"/>
                  </a:ext>
                </a:extLst>
              </a:tr>
              <a:tr h="302098">
                <a:tc vMerge="1">
                  <a:txBody>
                    <a:bodyPr/>
                    <a:lstStyle/>
                    <a:p>
                      <a:pPr algn="l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Тонна</a:t>
                      </a: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0524"/>
                  </a:ext>
                </a:extLst>
              </a:tr>
              <a:tr h="32641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Шикізатты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өңдеу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2 800 000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2 876 157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76 157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5 700 000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14539"/>
                  </a:ext>
                </a:extLst>
              </a:tr>
              <a:tr h="2371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36660"/>
                  </a:ext>
                </a:extLst>
              </a:tr>
              <a:tr h="2763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Сұйылтылған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газ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158 263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144 554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-13 709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280 877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581063"/>
                  </a:ext>
                </a:extLst>
              </a:tr>
              <a:tr h="3073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Автобензиндер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794 883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830 445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35 562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1 673 127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83891"/>
                  </a:ext>
                </a:extLst>
              </a:tr>
              <a:tr h="3395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i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Аи-92</a:t>
                      </a: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539 883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597 319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57 436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1 158 001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665096"/>
                  </a:ext>
                </a:extLst>
              </a:tr>
              <a:tr h="33437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i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Аи-95/98</a:t>
                      </a: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255 000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233 126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-21 874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515 126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9046"/>
                  </a:ext>
                </a:extLst>
              </a:tr>
              <a:tr h="2892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Авиаотын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108 000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113 947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5 947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207 947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820862"/>
                  </a:ext>
                </a:extLst>
              </a:tr>
              <a:tr h="2629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</a:t>
                      </a:r>
                      <a:r>
                        <a:rPr lang="en-US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kk-KZ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дизель отыны 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937 906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1 022 184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84 278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2 043 904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564912"/>
                  </a:ext>
                </a:extLst>
              </a:tr>
              <a:tr h="2774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Битум 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189 000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190 236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1 236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367 236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017641"/>
                  </a:ext>
                </a:extLst>
              </a:tr>
              <a:tr h="2717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kk-KZ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Мазут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228 477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219 605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-8 872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408 804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23365"/>
                  </a:ext>
                </a:extLst>
              </a:tr>
              <a:tr h="2699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Пеш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отыны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196668"/>
                  </a:ext>
                </a:extLst>
              </a:tr>
              <a:tr h="2607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Кокс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131 610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139 574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7 964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280 793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674796"/>
                  </a:ext>
                </a:extLst>
              </a:tr>
              <a:tr h="27082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Күкірт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25 804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29 093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3 289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59 982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32028"/>
                  </a:ext>
                </a:extLst>
              </a:tr>
              <a:tr h="3418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Отын</a:t>
                      </a:r>
                      <a:r>
                        <a:rPr lang="en-US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ысыраптар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күйген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кокс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7,22%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6,20%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-1,02%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6,37%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144228"/>
                  </a:ext>
                </a:extLst>
              </a:tr>
              <a:tr h="3612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Өңдеу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тереңдігі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91,01%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91,81%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0,80%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92,22%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71059"/>
                  </a:ext>
                </a:extLst>
              </a:tr>
              <a:tr h="3931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өнімдерінің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түсімі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71,39%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73,44%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2,04%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73,81%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4064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0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8875437" y="189030"/>
            <a:ext cx="3242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ДАМУ</a:t>
            </a:r>
            <a:r>
              <a:rPr kumimoji="0" lang="kk-KZ" altLang="ru-RU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ЖОБАЛАРЫ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0506" y="710506"/>
            <a:ext cx="11531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ПАРАФИНСІЗДЕНДІРУ БЛОГІН БІРІКТІРЕ ОТЫРЫП, ДО ГТ ҚОНДЫРҒЫСЫН ЖАҢАРТУ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311CB8-8A14-4218-93C6-B5685DF72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b="24342"/>
          <a:stretch/>
        </p:blipFill>
        <p:spPr>
          <a:xfrm>
            <a:off x="9813303" y="1207450"/>
            <a:ext cx="1184065" cy="6208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4DE2BE2-F3FF-467D-AF03-0E5095012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71" y="1185192"/>
            <a:ext cx="672986" cy="61470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347" y="987505"/>
            <a:ext cx="665237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Лайлану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температурасы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минус 28℃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қысқы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дизель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отынын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ІСКЕ АСЫР МЕРЗМДЕРІ: 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ҚОНДЫРҒЫНЫҢ ӨНІМДІЛІГІ: 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Жылына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160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тонна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қысқы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дизель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отыны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endParaRPr lang="ru-RU" sz="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ЕРС-МЕРДІГЕР:  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EPCM Group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ЖШС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2" descr="0ECBEBD8-4B66-4AD8-A464-9F066EF24FA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r="478" b="4673"/>
          <a:stretch/>
        </p:blipFill>
        <p:spPr bwMode="auto">
          <a:xfrm>
            <a:off x="7136498" y="2025950"/>
            <a:ext cx="4613259" cy="2989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0347" y="2750961"/>
            <a:ext cx="656875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"/>
              </a:spcBef>
              <a:spcAft>
                <a:spcPts val="60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 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жобасын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әзірлеу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 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ТЭН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түзету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Жабдықты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жеткізу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95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%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ҚМЖ –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68,4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%.</a:t>
            </a:r>
          </a:p>
          <a:p>
            <a:pPr lvl="0" algn="just">
              <a:spcBef>
                <a:spcPts val="100"/>
              </a:spcBef>
              <a:defRPr/>
            </a:pP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жобасы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"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Мемсараптама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" РМК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өтті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оң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қорытынды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алынды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Құрылыс-монтаждау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жүргізіліп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жатыр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Рисунок 29" descr="Изображение выглядит как стальной, инжиниринг, снимок экран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92748E34-0161-2EE9-3774-EA01A184F0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" r="935"/>
          <a:stretch/>
        </p:blipFill>
        <p:spPr>
          <a:xfrm>
            <a:off x="205101" y="4200213"/>
            <a:ext cx="3178494" cy="2406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 descr="Изображение выглядит как строительство, инжиниринг, на открытом воздухе, завод&#10;&#10;Автоматически созданное описание">
            <a:extLst>
              <a:ext uri="{FF2B5EF4-FFF2-40B4-BE49-F238E27FC236}">
                <a16:creationId xmlns:a16="http://schemas.microsoft.com/office/drawing/2014/main" id="{FB7F8FA9-8BC1-2880-2A87-CFF7368C0A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1660"/>
          <a:stretch/>
        </p:blipFill>
        <p:spPr>
          <a:xfrm>
            <a:off x="3738368" y="4162310"/>
            <a:ext cx="3209928" cy="242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5" name="Freeform 13">
            <a:extLst>
              <a:ext uri="{FF2B5EF4-FFF2-40B4-BE49-F238E27FC236}">
                <a16:creationId xmlns:a16="http://schemas.microsoft.com/office/drawing/2014/main" id="{B0366FF8-F53B-4005-A719-7048FD8B7294}"/>
              </a:ext>
            </a:extLst>
          </p:cNvPr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CC02011B-6CE0-4C52-881F-9E42600972FC}"/>
              </a:ext>
            </a:extLst>
          </p:cNvPr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Прямая соединительная линия 78"/>
          <p:cNvCxnSpPr/>
          <p:nvPr/>
        </p:nvCxnSpPr>
        <p:spPr>
          <a:xfrm>
            <a:off x="6151574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81672" y="180785"/>
            <a:ext cx="282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kk-KZ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ДАМУ ЖОБАЛАРЫ</a:t>
            </a:r>
            <a:endParaRPr lang="ru-RU" alt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5712643" y="788490"/>
            <a:ext cx="6081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№7 ГРАДИРНЯНЫ ЖАҢАРТУ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-83131" y="677456"/>
            <a:ext cx="6317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ПМХЗ ТАУАР-ШИКІЗАТ ПАРКІНІҢ (ТШП) АВТОМАТТЫ ӨРТ ДАБЫЛЫ ЖӘНЕ АВТОМАТТЫ ӨРТ СӨНДІРУ ЖҮЙЕСІН ЖАҢАРТУ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7" y="4288912"/>
            <a:ext cx="1529167" cy="11529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52" y="5581797"/>
            <a:ext cx="1529166" cy="1146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97" y="4338639"/>
            <a:ext cx="1537276" cy="116477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8" y="5585963"/>
            <a:ext cx="1523614" cy="11427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481" y="4338467"/>
            <a:ext cx="1999949" cy="11529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81" y="5581797"/>
            <a:ext cx="1977096" cy="1146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7887" y="1191877"/>
            <a:ext cx="5930237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 </a:t>
            </a:r>
          </a:p>
          <a:p>
            <a:pPr lvl="0" algn="just">
              <a:defRPr/>
            </a:pP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Павлодар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облысы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ТЖД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ұйғарымына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сәйкес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өртті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уақытылы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анықтау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адамдарды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өрт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туралы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хабардар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ету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сұйыққойма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паркінің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өрт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сөндіру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қондырғыларын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автоматты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басқару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жүйесімен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ету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мүмкіндігі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defRPr/>
            </a:pPr>
            <a:endParaRPr lang="ru-RU" sz="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КЕЗЕҢДЕРДІ ІСКЕ АСЫРУ МЕРЗІМДЕРІ:  </a:t>
            </a:r>
          </a:p>
          <a:p>
            <a:pPr lvl="0"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2022-2024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жж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МЕРДІГЕР: 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AVC-Production» </a:t>
            </a:r>
            <a:r>
              <a:rPr lang="kk-KZ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ЖШС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7887" y="2853870"/>
            <a:ext cx="5544756" cy="139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</a:t>
            </a: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Құрылыс-монтаждау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жұмыстарының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дайындығы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- 100%; 2025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18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тамыздан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бастап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құбырларды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көбікпен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алмастыруға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жүйені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автоматты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режимде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сынамалық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іске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қосуды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өндіруге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кірісу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жоспарланады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ІБЖ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аяқталу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сатысында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Объектіні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2025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жылдың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қыркүйек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айында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іске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қосу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жоспарланады</a:t>
            </a:r>
            <a:r>
              <a:rPr lang="ru-RU" sz="11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endParaRPr lang="ru-RU" sz="1100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51574" y="1191877"/>
            <a:ext cx="57078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</a:t>
            </a:r>
          </a:p>
          <a:p>
            <a:pPr lvl="0" algn="just">
              <a:defRPr/>
            </a:pP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Температурасы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25оС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аспайтын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қондырғыларды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айналымды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сумен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сенімді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ету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өнеркәсіптік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қауіпсіздік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пен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еңбекті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қорғау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нормалары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мен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қағидаларын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сақтау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үшін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№7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градирняны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жаңарту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жобасы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орындалды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ол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т/б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құрылымдарының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зақымдануына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байланысты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"бассейн"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режимінде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істеді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050" b="1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КЕЗЕҢДЕРДІ ІСКЕ АСЫРУ МЕРЗІМДЕРІ: </a:t>
            </a:r>
          </a:p>
          <a:p>
            <a:pPr lvl="0"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2024-2025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жж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Аяқтау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мерзімі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31.08.2025 ж.</a:t>
            </a:r>
          </a:p>
          <a:p>
            <a:pPr lvl="0">
              <a:defRPr/>
            </a:pPr>
            <a:endParaRPr lang="ru-RU" sz="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МЕРДІГЕР:</a:t>
            </a:r>
          </a:p>
          <a:p>
            <a:pPr lvl="0"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Главстрой</a:t>
            </a:r>
            <a:r>
              <a:rPr lang="en-US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r>
              <a:rPr lang="kk-KZ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ЖШС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74427" y="3217422"/>
            <a:ext cx="601020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</a:t>
            </a:r>
          </a:p>
          <a:p>
            <a:pPr lvl="0">
              <a:defRPr/>
            </a:pP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Мынадай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аяқталды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-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салқындатқыш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мұнараның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т/б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тостағанын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бөлшектеу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/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орнату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	-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салқындатқыш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мұнараның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жер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үсті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бөлігін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	- ЭМ, АТШ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кәбілдік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өнімдерінің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аралық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қабаты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, ЭЖ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	-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суару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магистральдарын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құбырын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Төмендегі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жүргізіліп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жатыр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-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төсенішті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орнату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 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-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бүріккіштерді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ұстап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алғыштың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блоктарын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монтаждау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 </a:t>
            </a:r>
          </a:p>
          <a:p>
            <a:pPr lvl="0">
              <a:defRPr/>
            </a:pP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- градирня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бассейнін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тұмшалану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тұрғысынан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сынауға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дайындау</a:t>
            </a:r>
            <a:r>
              <a:rPr lang="ru-RU" sz="105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30502"/>
          <a:stretch/>
        </p:blipFill>
        <p:spPr>
          <a:xfrm>
            <a:off x="6824255" y="4925582"/>
            <a:ext cx="4731816" cy="172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948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81672" y="180785"/>
            <a:ext cx="282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ДАМУ ЖОБАЛАРЫ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2558469" y="770592"/>
            <a:ext cx="6317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КӨжәнеЖЗШ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С840 КҮКІРТТІ ТҮЙІРШІКТЕУ ҚОНДЫРҒЫСЫН ЖАҢАРТУ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3462" y="1184819"/>
            <a:ext cx="6083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</a:t>
            </a:r>
          </a:p>
          <a:p>
            <a:pPr lvl="0">
              <a:defRPr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Конвейерлік-элеваторлық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жабдықты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аспирациялау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тиімділігін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арттыру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атмосфералық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шығарындылардағы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қатты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күкірттің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нормаланатын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құрамын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ету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Конвейерлік-элеваторлық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жабдықтың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қауіпсіз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қамтамасыз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ету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1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КЕЗЕҢДЕРДІ ІСКЕ АСЫРУ МЕРЗІМДЕРІ:  </a:t>
            </a:r>
          </a:p>
          <a:p>
            <a:pPr lvl="0">
              <a:defRPr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2024-2025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жж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мерзімі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31.10.2025 ж.</a:t>
            </a:r>
          </a:p>
          <a:p>
            <a:pPr lvl="0">
              <a:defRPr/>
            </a:pPr>
            <a:endParaRPr lang="ru-RU" sz="1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МЕРДІГЕР: </a:t>
            </a:r>
          </a:p>
          <a:p>
            <a:pPr lvl="0">
              <a:defRPr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CES Kazakhstan»</a:t>
            </a:r>
            <a:r>
              <a:rPr lang="kk-KZ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ЖШС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1233" y="3782299"/>
            <a:ext cx="5048973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МӘРТЕБЕСІ:</a:t>
            </a:r>
          </a:p>
          <a:p>
            <a:pPr lvl="0">
              <a:defRPr/>
            </a:pP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Төмендегі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аяқталды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: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аспирациялық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қондырғының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іргетастарын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аспирациялық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қондырғының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МК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- 90%;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ВС-001, </a:t>
            </a:r>
            <a:r>
              <a:rPr lang="en-US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BC-002, 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ВС-003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конвейерлерінің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таспаларын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, ВЕ-001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элеваторының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шөміштері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мен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таспаларын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ауыстыру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аспирация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жүйесінің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жабдықтарын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сонымен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қатар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конвейерлік-элеваторлық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жабдықты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жарылыстардан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белсенді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пассивті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қорғау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жүйелерін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жеткізу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</a:p>
          <a:p>
            <a:pPr lvl="0">
              <a:defRPr/>
            </a:pP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   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Төмендегілер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жүргізіледі</a:t>
            </a:r>
            <a:r>
              <a:rPr lang="ru-RU" sz="13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: 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аспирациялық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қондырғының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МК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монтаждау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пісіру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; 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жеткізілген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жабдықты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кіріс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бақылауға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дайындау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r>
              <a:rPr lang="ru-RU" sz="13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848E08A-6991-3BA9-A7D5-CBC0F0974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95" y="1519343"/>
            <a:ext cx="4759754" cy="4525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76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969001" y="157568"/>
            <a:ext cx="62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ЖАБДЫҚТЫҢ СЕНІМДІЛІГІ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56873" y="1391097"/>
            <a:ext cx="5235698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Мұнайды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терең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өңдеу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жұмысының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сенімділігін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арттыру</a:t>
            </a:r>
            <a:endParaRPr lang="kk-KZ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КЕЗЕҢДЕРДІ ІСКЕ АСЫРУ МЕРЗІМДЕРІ: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КОМПРЕССОРЛАРДЫҢ ЖИЫНТЫҚ ӨНІМДІЛІГІ: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65 тонна/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сағ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МЕРДІГЕР: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 ІСКЕ АСЫРУ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Мұнайды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терең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өңдеу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өндірісінің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майлы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газ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компрессорларының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үздіксіз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жұмысын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етуге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мүмкіндік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береді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291130" y="1376040"/>
            <a:ext cx="320199" cy="275376"/>
            <a:chOff x="136051" y="1391752"/>
            <a:chExt cx="419286" cy="434523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6051" y="1391752"/>
              <a:ext cx="419286" cy="4345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4" name="Freeform 99"/>
            <p:cNvSpPr>
              <a:spLocks noEditPoints="1"/>
            </p:cNvSpPr>
            <p:nvPr/>
          </p:nvSpPr>
          <p:spPr bwMode="auto">
            <a:xfrm>
              <a:off x="199092" y="1465786"/>
              <a:ext cx="292599" cy="293167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291132" y="1710400"/>
            <a:ext cx="320197" cy="275376"/>
            <a:chOff x="151990" y="1375424"/>
            <a:chExt cx="320197" cy="275376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7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271591" y="2690354"/>
            <a:ext cx="342749" cy="329962"/>
            <a:chOff x="132557" y="2285583"/>
            <a:chExt cx="359605" cy="335305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8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297436" y="2356193"/>
            <a:ext cx="320197" cy="275376"/>
            <a:chOff x="144952" y="2751503"/>
            <a:chExt cx="320197" cy="275376"/>
          </a:xfrm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102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4" name="Группа 103"/>
          <p:cNvGrpSpPr/>
          <p:nvPr/>
        </p:nvGrpSpPr>
        <p:grpSpPr>
          <a:xfrm>
            <a:off x="291447" y="2031936"/>
            <a:ext cx="320197" cy="275376"/>
            <a:chOff x="139227" y="1865668"/>
            <a:chExt cx="320197" cy="275376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06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1035862" y="783268"/>
            <a:ext cx="4290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HITACHI 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Жапония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)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орталықтан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тепкіш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компрессорлары</a:t>
            </a:r>
            <a:endParaRPr lang="ru-RU" sz="15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flipH="1">
            <a:off x="5993100" y="987789"/>
            <a:ext cx="19474" cy="5519126"/>
          </a:xfrm>
          <a:prstGeom prst="line">
            <a:avLst/>
          </a:prstGeom>
          <a:noFill/>
          <a:ln w="3175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6588104" y="1775312"/>
            <a:ext cx="302523" cy="325568"/>
            <a:chOff x="151990" y="1375424"/>
            <a:chExt cx="320197" cy="275376"/>
          </a:xfrm>
        </p:grpSpPr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8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587010" y="1395000"/>
            <a:ext cx="302523" cy="275376"/>
            <a:chOff x="139227" y="1865668"/>
            <a:chExt cx="320197" cy="275376"/>
          </a:xfrm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1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6594594" y="2778555"/>
            <a:ext cx="302523" cy="275376"/>
            <a:chOff x="144952" y="2751503"/>
            <a:chExt cx="320197" cy="275376"/>
          </a:xfrm>
        </p:grpSpPr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34" name="Группа 133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135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7" name="Группа 136"/>
          <p:cNvGrpSpPr/>
          <p:nvPr/>
        </p:nvGrpSpPr>
        <p:grpSpPr>
          <a:xfrm>
            <a:off x="6606504" y="3216988"/>
            <a:ext cx="304119" cy="295434"/>
            <a:chOff x="132557" y="2285583"/>
            <a:chExt cx="359605" cy="335305"/>
          </a:xfrm>
        </p:grpSpPr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9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6586294" y="2405533"/>
            <a:ext cx="302523" cy="275376"/>
            <a:chOff x="143281" y="1375424"/>
            <a:chExt cx="320197" cy="275376"/>
          </a:xfrm>
        </p:grpSpPr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3281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42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3"/>
          <a:srcRect l="17891" t="8296" r="5023" b="23521"/>
          <a:stretch/>
        </p:blipFill>
        <p:spPr>
          <a:xfrm>
            <a:off x="7329984" y="4250829"/>
            <a:ext cx="3499478" cy="23215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6888818" y="738815"/>
            <a:ext cx="41763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МБӨӨ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сорғы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жабдығын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салқындату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жүйесінің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жобасы</a:t>
            </a:r>
            <a:endParaRPr lang="ru-RU" sz="15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061" y="3231255"/>
            <a:ext cx="3255730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ҚМЖ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аяқталды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Компрессорлар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тәжірибелік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пайдалануға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берілді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274946" y="3216988"/>
            <a:ext cx="321886" cy="295434"/>
            <a:chOff x="132557" y="2285583"/>
            <a:chExt cx="359605" cy="335305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4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6905418" y="1341459"/>
            <a:ext cx="406911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ЖОБАНЫ ІСКЕ АСЫРУДЫҢ АЛҒЫШАРТТАРЫ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defRPr/>
            </a:pP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Сорғы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жабдығын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тиімсіз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салқындату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салқындату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жүйесіндегі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жоғары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коррозиялық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белсенділік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ЖОБАНЫҢ МАҚСАТЫ: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МБӨӨ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сорғы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жабдықтарының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сенімділігін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арттыру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, «ПМХЗ» ЖШС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жаңа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қондырғыларын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пайдалануға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бергеннен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кейін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коррозиялық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тәуекелдерді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азайту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 </a:t>
            </a:r>
            <a:r>
              <a:rPr lang="ru-RU" sz="1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КЕЗЕҢДЕРДІ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ІСКЕ АСЫРУ МЕРЗІМДЕРІ: 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 МЕРДГЕР: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 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МӘРТЕБЕСІ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ҚМЖ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аяқталды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Салқындату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жүйесі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тәжірибелік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пайдалануға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берілді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24249" y="3708571"/>
            <a:ext cx="3175879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ЖАРТЫЖЫЛДЫҚҚА ЖОСПАРЛАР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Аяқталған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құрылыс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объектісін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пайдалануға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беру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298590" y="3786401"/>
            <a:ext cx="321886" cy="295434"/>
            <a:chOff x="132557" y="2285583"/>
            <a:chExt cx="359605" cy="335305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0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6944028" y="3613167"/>
            <a:ext cx="362434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АҒЫМДАҒЫ ЖАРТЫЖЫЛДЫҚҚА ЖОСПАРЛАР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Аяқталған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құрылыс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объектісін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пайдалануға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беру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6622142" y="3659929"/>
            <a:ext cx="321886" cy="295434"/>
            <a:chOff x="132557" y="2285583"/>
            <a:chExt cx="359605" cy="335305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5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0A27EDF-55B8-4772-9232-148D3802A9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" y="4275393"/>
            <a:ext cx="3623113" cy="22969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7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585528" y="141108"/>
            <a:ext cx="5514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ЕҢБЕК ҚАУІПСІЗДІГІ ЖӘНЕ ЕҢБЕКТІ ҚОРҒАУ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2135" y="784669"/>
            <a:ext cx="116606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2025 ЖЫЛҒЫ 1 ЖАРТЫЖЫЛДЫҚТАҒЫ ЖАРАҚАТТАНУ ТАЛДАУЫ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208677"/>
              </p:ext>
            </p:extLst>
          </p:nvPr>
        </p:nvGraphicFramePr>
        <p:xfrm>
          <a:off x="482135" y="1137339"/>
          <a:ext cx="11213869" cy="7411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91714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  <a:gridCol w="5622155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</a:tblGrid>
              <a:tr h="4363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ЖАЗАТАЙЫМ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</a:rPr>
                        <a:t> ОҚИҒАЛАР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7265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2025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30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маусымдағы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жағдай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бойынша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жазатайым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оқиғаларсыз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күндердің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жалпы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саны 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391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1" y="1926733"/>
            <a:ext cx="10825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АУРУШАҢДЫҚТЫҢ</a:t>
            </a: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ТАЛДАУЫ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07988"/>
              </p:ext>
            </p:extLst>
          </p:nvPr>
        </p:nvGraphicFramePr>
        <p:xfrm>
          <a:off x="376340" y="2197367"/>
          <a:ext cx="11319664" cy="2041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6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84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Кезең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Жұмыскерлер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жұмыскерлер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арасында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ауыру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жағдайларының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Ауыру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жағдайларының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жұмыскерлер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арасында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еңбекке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жарамсыздық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күндерінің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Еңбекке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жарамсыздық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күндерінің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12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Кезең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8490" marR="8490" marT="636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жұмыскерлер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арасында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ауыру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жағдайларының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Ауыру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жағдайларының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жұмыскерлер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арасында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еңбекке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жарамсыздық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күндерінің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Еңбекке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жарамсыздық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күндерінің</a:t>
                      </a:r>
                      <a:r>
                        <a:rPr lang="ru-RU" sz="120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барлығы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соның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ішінде</a:t>
                      </a:r>
                      <a:b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2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әйелдер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8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2024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200" b="1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2 424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297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41,16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997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359,14</a:t>
                      </a:r>
                      <a:endParaRPr lang="ru-RU" sz="1200" kern="120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8705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467703"/>
                  </a:ext>
                </a:extLst>
              </a:tr>
              <a:tr h="3831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2025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200" b="1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2 463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296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37,41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922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331,51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8165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257981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0054"/>
              </p:ext>
            </p:extLst>
          </p:nvPr>
        </p:nvGraphicFramePr>
        <p:xfrm>
          <a:off x="376340" y="4573662"/>
          <a:ext cx="11319665" cy="21376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2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7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1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ІС-ШАРАЛАР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Сомасы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мың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теңге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, 2025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үшін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15">
                <a:tc>
                  <a:txBody>
                    <a:bodyPr/>
                    <a:lstStyle/>
                    <a:p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Сүтпен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қамтамасыз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ету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35 139</a:t>
                      </a: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Еңбек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қауіпсіздігі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және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еңбекті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қорғау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жөніндегі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іс-шараларға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кеткен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шығындар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29 561</a:t>
                      </a: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15">
                <a:tc>
                  <a:txBody>
                    <a:bodyPr/>
                    <a:lstStyle/>
                    <a:p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Арнайы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киіммен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ЖҚҚ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қамтамасыз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ету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208 487</a:t>
                      </a: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1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Сабын-жуғыш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және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зарарсыздандыру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құралдары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13 792</a:t>
                      </a: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47591"/>
                  </a:ext>
                </a:extLst>
              </a:tr>
              <a:tr h="2511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Санитарлық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қызметтер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1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 981</a:t>
                      </a:r>
                      <a:endParaRPr lang="ru-RU" sz="11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74103"/>
                  </a:ext>
                </a:extLst>
              </a:tr>
              <a:tr h="258936">
                <a:tc>
                  <a:txBody>
                    <a:bodyPr/>
                    <a:lstStyle/>
                    <a:p>
                      <a:r>
                        <a:rPr lang="ru-RU" sz="11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Жиыны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ru-RU" sz="11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нақты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шығыстар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):        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300 957</a:t>
                      </a: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82135" y="4275567"/>
            <a:ext cx="11213868" cy="29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ЕҢБЕК ҚАУІПСІЗДІГІ МЕН ЕҢБЕКТІ ҚОРҒАУҒА ЖҰМСАЛҒАН ҚАРАЖАТТАР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77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67942"/>
              </p:ext>
            </p:extLst>
          </p:nvPr>
        </p:nvGraphicFramePr>
        <p:xfrm>
          <a:off x="167887" y="782306"/>
          <a:ext cx="6564512" cy="2357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23458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  <a:gridCol w="1624690">
                  <a:extLst>
                    <a:ext uri="{9D8B030D-6E8A-4147-A177-3AD203B41FA5}">
                      <a16:colId xmlns:a16="http://schemas.microsoft.com/office/drawing/2014/main" val="3728639497"/>
                    </a:ext>
                  </a:extLst>
                </a:gridCol>
              </a:tblGrid>
              <a:tr h="491286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200" b="1" cap="none" spc="0" baseline="0" dirty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ТҰРАҚТЫ ЖҰМЫС ІСТЕЙТІН ЖӘНЕ ӨРТ-ТЕХНИКАЛЫҚ КОМИССИЯЛАРДЫҢ                КЕШЕНДІ ТЕКСЕРУЛЕРІ</a:t>
                      </a:r>
                      <a:endParaRPr lang="ru-RU" sz="1200" b="1" cap="none" spc="0" baseline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98608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2024 </a:t>
                      </a:r>
                      <a:r>
                        <a:rPr lang="ru-RU" sz="1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1 </a:t>
                      </a:r>
                      <a:r>
                        <a:rPr lang="ru-RU" sz="1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2025 </a:t>
                      </a:r>
                      <a:r>
                        <a:rPr lang="ru-RU" sz="1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1 </a:t>
                      </a:r>
                      <a:r>
                        <a:rPr lang="ru-RU" sz="1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9294"/>
                  </a:ext>
                </a:extLst>
              </a:tr>
              <a:tr h="272937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Өткізілді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463993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Кешенді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тексерулер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кезінде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анықталған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сәйкессіздіктер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саны 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287939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021"/>
              </p:ext>
            </p:extLst>
          </p:nvPr>
        </p:nvGraphicFramePr>
        <p:xfrm>
          <a:off x="167887" y="3339222"/>
          <a:ext cx="6564512" cy="13015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55626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254443">
                  <a:extLst>
                    <a:ext uri="{9D8B030D-6E8A-4147-A177-3AD203B41FA5}">
                      <a16:colId xmlns:a16="http://schemas.microsoft.com/office/drawing/2014/main" val="3880461798"/>
                    </a:ext>
                  </a:extLst>
                </a:gridCol>
                <a:gridCol w="1254443">
                  <a:extLst>
                    <a:ext uri="{9D8B030D-6E8A-4147-A177-3AD203B41FA5}">
                      <a16:colId xmlns:a16="http://schemas.microsoft.com/office/drawing/2014/main" val="3034203973"/>
                    </a:ext>
                  </a:extLst>
                </a:gridCol>
              </a:tblGrid>
              <a:tr h="215514">
                <a:tc gridSpan="3"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000" b="1" u="none" strike="noStrike" kern="1200" cap="none" spc="0" baseline="0" dirty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ЕҢБЕК ҚАУІПСІЗДІГІ ЖӘНЕ ЕҢБЕКТІ ҚОРҒАУ САЛАСЫНДАҒЫ ІШКІ                         МАҚСАТТЫ ТЕКСЕРУЛЕР</a:t>
                      </a:r>
                      <a:endParaRPr lang="ru-RU" sz="1000" b="1" cap="none" spc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2024 </a:t>
                      </a:r>
                      <a:r>
                        <a:rPr lang="ru-RU" sz="1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1 </a:t>
                      </a:r>
                      <a:r>
                        <a:rPr lang="ru-RU" sz="1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2025 </a:t>
                      </a:r>
                      <a:r>
                        <a:rPr lang="ru-RU" sz="1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88709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Берілген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нұсқаулықтар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Жалпы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сәйкессіздіктер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саны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14" name="Прямоугольник 8"/>
          <p:cNvSpPr/>
          <p:nvPr/>
        </p:nvSpPr>
        <p:spPr>
          <a:xfrm>
            <a:off x="3146758" y="4853633"/>
            <a:ext cx="5823661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/>
              </a:rPr>
              <a:t>КІРІСПЕ НҰСҚАМА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/>
              </a:rPr>
              <a:t> БЕРУ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itchFamily="1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56" y="901814"/>
            <a:ext cx="4866895" cy="3948897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6659"/>
              </p:ext>
            </p:extLst>
          </p:nvPr>
        </p:nvGraphicFramePr>
        <p:xfrm>
          <a:off x="249381" y="5097225"/>
          <a:ext cx="11466370" cy="16328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9086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804580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477345549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752004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70847127"/>
                    </a:ext>
                  </a:extLst>
                </a:gridCol>
                <a:gridCol w="1792224">
                  <a:extLst>
                    <a:ext uri="{9D8B030D-6E8A-4147-A177-3AD203B41FA5}">
                      <a16:colId xmlns:a16="http://schemas.microsoft.com/office/drawing/2014/main" val="644947982"/>
                    </a:ext>
                  </a:extLst>
                </a:gridCol>
                <a:gridCol w="1895096">
                  <a:extLst>
                    <a:ext uri="{9D8B030D-6E8A-4147-A177-3AD203B41FA5}">
                      <a16:colId xmlns:a16="http://schemas.microsoft.com/office/drawing/2014/main" val="2901790796"/>
                    </a:ext>
                  </a:extLst>
                </a:gridCol>
              </a:tblGrid>
              <a:tr h="311546">
                <a:tc rowSpan="2">
                  <a:txBody>
                    <a:bodyPr/>
                    <a:lstStyle/>
                    <a:p>
                      <a:pPr algn="ctr"/>
                      <a:r>
                        <a:rPr lang="kk-KZ" sz="1200" dirty="0">
                          <a:latin typeface="Century Gothic" panose="020B0502020202020204" pitchFamily="34" charset="0"/>
                        </a:rPr>
                        <a:t>Ұ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йымдар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адам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Ай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ЖИЫНЫ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64875"/>
                  </a:ext>
                </a:extLst>
              </a:tr>
              <a:tr h="416951">
                <a:tc vMerge="1">
                  <a:txBody>
                    <a:bodyPr/>
                    <a:lstStyle/>
                    <a:p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2024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        1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2025</a:t>
                      </a:r>
                      <a:r>
                        <a:rPr lang="en-US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           1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«ПМХЗ» ЖШС 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Басқа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1 665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4 191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4 025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493164" y="141108"/>
            <a:ext cx="5606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ЕҢБЕК ҚАУІПСІЗДІГІ ЖӘНЕ ЕҢБЕКТІ ҚОРҒАУ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50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0" y="845761"/>
            <a:ext cx="5528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 dirty="0"/>
              <a:t>2025 </a:t>
            </a:r>
            <a:r>
              <a:rPr lang="ru-RU" sz="1400" b="1" dirty="0" err="1"/>
              <a:t>жылғы</a:t>
            </a:r>
            <a:r>
              <a:rPr lang="ru-RU" sz="1400" b="1" dirty="0"/>
              <a:t> 1 </a:t>
            </a:r>
            <a:r>
              <a:rPr lang="ru-RU" sz="1400" b="1" dirty="0" err="1"/>
              <a:t>жартыжылдықта</a:t>
            </a:r>
            <a:r>
              <a:rPr lang="ru-RU" sz="1400" b="1" dirty="0"/>
              <a:t> </a:t>
            </a:r>
            <a:r>
              <a:rPr lang="ru-RU" sz="1400" b="1" dirty="0" err="1"/>
              <a:t>мердігерлік</a:t>
            </a:r>
            <a:r>
              <a:rPr lang="ru-RU" sz="1400" b="1" dirty="0"/>
              <a:t> </a:t>
            </a:r>
            <a:r>
              <a:rPr lang="ru-RU" sz="1400" b="1" dirty="0" err="1"/>
              <a:t>және</a:t>
            </a:r>
            <a:r>
              <a:rPr lang="ru-RU" sz="1400" b="1" dirty="0"/>
              <a:t> </a:t>
            </a:r>
            <a:r>
              <a:rPr lang="ru-RU" sz="1400" b="1" dirty="0" err="1"/>
              <a:t>сервистік</a:t>
            </a:r>
            <a:r>
              <a:rPr lang="ru-RU" sz="1400" b="1" dirty="0"/>
              <a:t> </a:t>
            </a:r>
            <a:r>
              <a:rPr lang="ru-RU" sz="1400" b="1" dirty="0" err="1"/>
              <a:t>ұйымдардың</a:t>
            </a:r>
            <a:r>
              <a:rPr lang="ru-RU" sz="1400" b="1" dirty="0"/>
              <a:t> </a:t>
            </a:r>
            <a:r>
              <a:rPr lang="ru-RU" sz="1400" b="1" dirty="0" err="1"/>
              <a:t>еңбек</a:t>
            </a:r>
            <a:r>
              <a:rPr lang="ru-RU" sz="1400" b="1" dirty="0"/>
              <a:t> </a:t>
            </a:r>
            <a:r>
              <a:rPr lang="ru-RU" sz="1400" b="1" dirty="0" err="1"/>
              <a:t>қауіпсіздігі</a:t>
            </a:r>
            <a:r>
              <a:rPr lang="ru-RU" sz="1400" b="1" dirty="0"/>
              <a:t> </a:t>
            </a:r>
            <a:r>
              <a:rPr lang="ru-RU" sz="1400" b="1" dirty="0" err="1"/>
              <a:t>және</a:t>
            </a:r>
            <a:r>
              <a:rPr lang="ru-RU" sz="1400" b="1" dirty="0"/>
              <a:t> </a:t>
            </a:r>
            <a:r>
              <a:rPr lang="ru-RU" sz="1400" b="1" dirty="0" err="1"/>
              <a:t>еңбекті</a:t>
            </a:r>
            <a:r>
              <a:rPr lang="ru-RU" sz="1400" b="1" dirty="0"/>
              <a:t> </a:t>
            </a:r>
            <a:r>
              <a:rPr lang="ru-RU" sz="1400" b="1" dirty="0" err="1"/>
              <a:t>қорғау</a:t>
            </a:r>
            <a:r>
              <a:rPr lang="ru-RU" sz="1400" b="1" dirty="0"/>
              <a:t>, </a:t>
            </a:r>
            <a:r>
              <a:rPr lang="ru-RU" sz="1400" b="1" dirty="0" err="1"/>
              <a:t>өрт</a:t>
            </a:r>
            <a:r>
              <a:rPr lang="ru-RU" sz="1400" b="1" dirty="0"/>
              <a:t>, газ, </a:t>
            </a:r>
            <a:r>
              <a:rPr lang="ru-RU" sz="1400" b="1" dirty="0" err="1"/>
              <a:t>өнеркәсіптік</a:t>
            </a:r>
            <a:r>
              <a:rPr lang="ru-RU" sz="1400" b="1" dirty="0"/>
              <a:t> </a:t>
            </a:r>
            <a:r>
              <a:rPr lang="ru-RU" sz="1400" b="1" dirty="0" err="1"/>
              <a:t>қауіпсіздік</a:t>
            </a:r>
            <a:r>
              <a:rPr lang="ru-RU" sz="1400" b="1" dirty="0"/>
              <a:t> </a:t>
            </a:r>
            <a:r>
              <a:rPr lang="ru-RU" sz="1400" b="1" dirty="0" err="1"/>
              <a:t>талаптарын</a:t>
            </a:r>
            <a:r>
              <a:rPr lang="ru-RU" sz="1400" b="1" dirty="0"/>
              <a:t> </a:t>
            </a:r>
            <a:r>
              <a:rPr lang="ru-RU" sz="1400" b="1" dirty="0" err="1"/>
              <a:t>бұзған</a:t>
            </a:r>
            <a:r>
              <a:rPr lang="ru-RU" sz="1400" b="1" dirty="0"/>
              <a:t> </a:t>
            </a:r>
            <a:r>
              <a:rPr lang="ru-RU" sz="1400" b="1" dirty="0" err="1"/>
              <a:t>үшін</a:t>
            </a:r>
            <a:r>
              <a:rPr lang="ru-RU" sz="1400" b="1" dirty="0"/>
              <a:t> </a:t>
            </a:r>
            <a:r>
              <a:rPr lang="ru-RU" sz="1400" b="1" dirty="0" err="1"/>
              <a:t>айыппұлдар</a:t>
            </a:r>
            <a:r>
              <a:rPr lang="ru-RU" sz="1400" b="1" dirty="0"/>
              <a:t> </a:t>
            </a:r>
            <a:r>
              <a:rPr lang="ru-RU" sz="1400" b="1" dirty="0" err="1"/>
              <a:t>сомасы</a:t>
            </a:r>
            <a:r>
              <a:rPr lang="ru-RU" sz="1400" b="1" dirty="0"/>
              <a:t> (</a:t>
            </a:r>
            <a:r>
              <a:rPr lang="ru-RU" sz="1400" b="1" dirty="0" err="1"/>
              <a:t>мың</a:t>
            </a:r>
            <a:r>
              <a:rPr lang="ru-RU" sz="1400" b="1" dirty="0"/>
              <a:t> </a:t>
            </a:r>
            <a:r>
              <a:rPr lang="ru-RU" sz="1400" b="1" dirty="0" err="1"/>
              <a:t>теңгемен</a:t>
            </a:r>
            <a:r>
              <a:rPr lang="ru-RU" sz="1400" b="1" dirty="0"/>
              <a:t>)  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496" y="876508"/>
            <a:ext cx="5987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 dirty="0"/>
              <a:t>2025 </a:t>
            </a:r>
            <a:r>
              <a:rPr lang="ru-RU" sz="1200" b="1" dirty="0" err="1"/>
              <a:t>жылғы</a:t>
            </a:r>
            <a:r>
              <a:rPr lang="ru-RU" sz="1200" b="1" dirty="0"/>
              <a:t> 1 </a:t>
            </a:r>
            <a:r>
              <a:rPr lang="ru-RU" sz="1200" b="1" dirty="0" err="1"/>
              <a:t>жартыжылдықтағы</a:t>
            </a:r>
            <a:r>
              <a:rPr lang="ru-RU" sz="1200" b="1" dirty="0"/>
              <a:t> </a:t>
            </a:r>
            <a:r>
              <a:rPr lang="ru-RU" sz="1200" b="1" dirty="0" err="1"/>
              <a:t>мердігерлік</a:t>
            </a:r>
            <a:r>
              <a:rPr lang="ru-RU" sz="1200" b="1" dirty="0"/>
              <a:t> </a:t>
            </a:r>
            <a:r>
              <a:rPr lang="ru-RU" sz="1200" b="1" dirty="0" err="1"/>
              <a:t>және</a:t>
            </a:r>
            <a:r>
              <a:rPr lang="ru-RU" sz="1200" b="1" dirty="0"/>
              <a:t> </a:t>
            </a:r>
            <a:r>
              <a:rPr lang="ru-RU" sz="1200" b="1" dirty="0" err="1"/>
              <a:t>сервистік</a:t>
            </a:r>
            <a:r>
              <a:rPr lang="ru-RU" sz="1200" b="1" dirty="0"/>
              <a:t> </a:t>
            </a:r>
            <a:r>
              <a:rPr lang="ru-RU" sz="1200" b="1" dirty="0" err="1"/>
              <a:t>ұйымдардың</a:t>
            </a:r>
            <a:r>
              <a:rPr lang="ru-RU" sz="1200" b="1" dirty="0"/>
              <a:t> </a:t>
            </a:r>
            <a:r>
              <a:rPr lang="ru-RU" sz="1200" b="1" dirty="0" err="1"/>
              <a:t>еңбек</a:t>
            </a:r>
            <a:r>
              <a:rPr lang="ru-RU" sz="1200" b="1" dirty="0"/>
              <a:t> </a:t>
            </a:r>
            <a:r>
              <a:rPr lang="ru-RU" sz="1200" b="1" dirty="0" err="1"/>
              <a:t>қауіпсіздігі</a:t>
            </a:r>
            <a:r>
              <a:rPr lang="ru-RU" sz="1200" b="1" dirty="0"/>
              <a:t> </a:t>
            </a:r>
            <a:r>
              <a:rPr lang="ru-RU" sz="1200" b="1" dirty="0" err="1"/>
              <a:t>және</a:t>
            </a:r>
            <a:r>
              <a:rPr lang="ru-RU" sz="1200" b="1" dirty="0"/>
              <a:t> </a:t>
            </a:r>
            <a:r>
              <a:rPr lang="ru-RU" sz="1200" b="1" dirty="0" err="1"/>
              <a:t>еңбекті</a:t>
            </a:r>
            <a:r>
              <a:rPr lang="ru-RU" sz="1200" b="1" dirty="0"/>
              <a:t> </a:t>
            </a:r>
            <a:r>
              <a:rPr lang="ru-RU" sz="1200" b="1" dirty="0" err="1"/>
              <a:t>қорғау</a:t>
            </a:r>
            <a:r>
              <a:rPr lang="ru-RU" sz="1200" b="1" dirty="0"/>
              <a:t>, </a:t>
            </a:r>
            <a:r>
              <a:rPr lang="ru-RU" sz="1200" b="1" dirty="0" err="1"/>
              <a:t>өрт</a:t>
            </a:r>
            <a:r>
              <a:rPr lang="ru-RU" sz="1200" b="1" dirty="0"/>
              <a:t>, газ, </a:t>
            </a:r>
            <a:r>
              <a:rPr lang="ru-RU" sz="1200" b="1" dirty="0" err="1"/>
              <a:t>өнеркәсіптік</a:t>
            </a:r>
            <a:r>
              <a:rPr lang="ru-RU" sz="1200" b="1" dirty="0"/>
              <a:t> </a:t>
            </a:r>
            <a:r>
              <a:rPr lang="ru-RU" sz="1200" b="1" dirty="0" err="1"/>
              <a:t>қауіпсіздік</a:t>
            </a:r>
            <a:r>
              <a:rPr lang="ru-RU" sz="1200" b="1" dirty="0"/>
              <a:t> </a:t>
            </a:r>
            <a:r>
              <a:rPr lang="ru-RU" sz="1200" b="1" dirty="0" err="1"/>
              <a:t>талаптарын</a:t>
            </a:r>
            <a:r>
              <a:rPr lang="ru-RU" sz="1200" b="1" dirty="0"/>
              <a:t> </a:t>
            </a:r>
            <a:r>
              <a:rPr lang="ru-RU" sz="1200" b="1" dirty="0" err="1"/>
              <a:t>бұзған</a:t>
            </a:r>
            <a:r>
              <a:rPr lang="ru-RU" sz="1200" b="1" dirty="0"/>
              <a:t> </a:t>
            </a:r>
            <a:r>
              <a:rPr lang="ru-RU" sz="1200" b="1" dirty="0" err="1"/>
              <a:t>үшін</a:t>
            </a:r>
            <a:r>
              <a:rPr lang="ru-RU" sz="1200" b="1" dirty="0"/>
              <a:t> </a:t>
            </a:r>
            <a:r>
              <a:rPr lang="ru-RU" sz="1200" b="1" dirty="0" err="1"/>
              <a:t>айыппұлдар</a:t>
            </a:r>
            <a:r>
              <a:rPr lang="ru-RU" sz="1200" b="1" dirty="0"/>
              <a:t> </a:t>
            </a:r>
            <a:r>
              <a:rPr lang="ru-RU" sz="1200" b="1" dirty="0" err="1"/>
              <a:t>сомасы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69474"/>
              </p:ext>
            </p:extLst>
          </p:nvPr>
        </p:nvGraphicFramePr>
        <p:xfrm>
          <a:off x="167887" y="1443376"/>
          <a:ext cx="6137510" cy="1554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6499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2157620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1913391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</a:tblGrid>
              <a:tr h="6251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Жыл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Айыппұлдар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latin typeface="Century Gothic" panose="020B0502020202020204" pitchFamily="34" charset="0"/>
                        </a:rPr>
                        <a:t>сомасы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200" baseline="0" dirty="0" err="1">
                          <a:latin typeface="Century Gothic" panose="020B0502020202020204" pitchFamily="34" charset="0"/>
                        </a:rPr>
                        <a:t>барлығы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Соның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ішінде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тоқтатып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жөндеу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жұмыстары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кезінде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2024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21 229 000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12 036 200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жартыжылдық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19 424 080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3 735 400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823764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77908"/>
              </p:ext>
            </p:extLst>
          </p:nvPr>
        </p:nvGraphicFramePr>
        <p:xfrm>
          <a:off x="167887" y="2936723"/>
          <a:ext cx="6137510" cy="3686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586">
                  <a:extLst>
                    <a:ext uri="{9D8B030D-6E8A-4147-A177-3AD203B41FA5}">
                      <a16:colId xmlns:a16="http://schemas.microsoft.com/office/drawing/2014/main" val="1966008090"/>
                    </a:ext>
                  </a:extLst>
                </a:gridCol>
                <a:gridCol w="4762924">
                  <a:extLst>
                    <a:ext uri="{9D8B030D-6E8A-4147-A177-3AD203B41FA5}">
                      <a16:colId xmlns:a16="http://schemas.microsoft.com/office/drawing/2014/main" val="1472561465"/>
                    </a:ext>
                  </a:extLst>
                </a:gridCol>
              </a:tblGrid>
              <a:tr h="39783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БҰЗУШЫЛЫҚТАР ТҮРІ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БҰЗУШЫЛЫҚТАР</a:t>
                      </a:r>
                      <a:r>
                        <a:rPr lang="ru-RU" sz="11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СИПАТТАМАСЫ</a:t>
                      </a:r>
                      <a:endParaRPr lang="ru-RU" sz="11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63853"/>
                  </a:ext>
                </a:extLst>
              </a:tr>
              <a:tr h="477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Көлік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қауіпсіздігі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Құжаттардың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жинағы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толық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емес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арнайы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техниканы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пайдалану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қондырғы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аумағына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кіруге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рұқсаттың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72009"/>
                  </a:ext>
                </a:extLst>
              </a:tr>
              <a:tr h="634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Өрт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қауіпсіздігі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Өрт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қауіпті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материалдарды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сақтау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өрт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сөндіргіштердің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ақаулы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от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жұмыстарын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жүргізу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орындарында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жанатын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материалдардың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баллондардағы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ақаулы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манометрлер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үзілген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жерлері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бар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құбыршектер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884632"/>
                  </a:ext>
                </a:extLst>
              </a:tr>
              <a:tr h="477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Биіктіктегі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жұмыстар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0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Қ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ұлаудан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қорғайтын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құралдарды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қолданбау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ақаулы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түрде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толық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қолданбау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тарту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құралдары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талаптарға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сәйкес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келмейді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2670"/>
                  </a:ext>
                </a:extLst>
              </a:tr>
              <a:tr h="477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Рұқсат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жүйесі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Жүктелім-рұқсаттаманың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барлық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тармақтары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толық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және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нақты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толтырылмайды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жүктелім-рұқсаттаманың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жұмыс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орнында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жауапты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тұлғалардың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12136"/>
                  </a:ext>
                </a:extLst>
              </a:tr>
              <a:tr h="477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ЖҚҚ, ТОЖҚҚ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қолданбау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ТОЖҚҚ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болмауы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жұмыскерлердің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қолданбауы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арнайы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киімнің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арнайы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аяқ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киімнің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ЖҚҚ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болмауы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жұмыскерлердің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қолданбауы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204516"/>
                  </a:ext>
                </a:extLst>
              </a:tr>
              <a:tr h="634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қауіпсіздігі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Ақаулы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желілік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діңгектерді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пайдалану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құралдарда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тексеру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туралы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бирканың</a:t>
                      </a:r>
                      <a:r>
                        <a:rPr lang="ru-RU" sz="11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болмауы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электр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қауіпсіздігі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бойынша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топқа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куәліктер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жоқ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тарату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құрылғылары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жерге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тұйықталмаған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5884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724074" y="141108"/>
            <a:ext cx="5375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ЕҢБЕК ҚАУІПСІЗДІГІ ЖӘНЕ ЕҢБЕКТІ ҚОРҒАУ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402575"/>
              </p:ext>
            </p:extLst>
          </p:nvPr>
        </p:nvGraphicFramePr>
        <p:xfrm>
          <a:off x="6643687" y="1890712"/>
          <a:ext cx="5169622" cy="4620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167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377215" y="170133"/>
            <a:ext cx="370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КАДРЛЫҚ САЯСАТ</a:t>
            </a:r>
          </a:p>
        </p:txBody>
      </p:sp>
      <p:graphicFrame>
        <p:nvGraphicFramePr>
          <p:cNvPr id="10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238831"/>
              </p:ext>
            </p:extLst>
          </p:nvPr>
        </p:nvGraphicFramePr>
        <p:xfrm>
          <a:off x="167887" y="3234834"/>
          <a:ext cx="4493044" cy="129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81340" y="706404"/>
            <a:ext cx="505682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30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маусымдағы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жағдай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персонал саны –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2 4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98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адам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Персоналдың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орташа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жасы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Зауыттағы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орташа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өтілі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kk-KZ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Жоғары білімі бар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1294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адам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(52 %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Әлеуметтік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тұрақтылық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индексі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SRS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–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%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800" y="4481949"/>
            <a:ext cx="6557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Кадрлық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резерв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өндірістік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блоктің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позициялары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2025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жартыжылдықта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қалыптастырылды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Тұрақты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уақытша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аударымдар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кадрлық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резервке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сәйкес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жүзеге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асырылады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509293"/>
              </p:ext>
            </p:extLst>
          </p:nvPr>
        </p:nvGraphicFramePr>
        <p:xfrm>
          <a:off x="183922" y="5284542"/>
          <a:ext cx="6242908" cy="1435841"/>
        </p:xfrm>
        <a:graphic>
          <a:graphicData uri="http://schemas.openxmlformats.org/drawingml/2006/table">
            <a:tbl>
              <a:tblPr/>
              <a:tblGrid>
                <a:gridCol w="1651380">
                  <a:extLst>
                    <a:ext uri="{9D8B030D-6E8A-4147-A177-3AD203B41FA5}">
                      <a16:colId xmlns:a16="http://schemas.microsoft.com/office/drawing/2014/main" val="2867332898"/>
                    </a:ext>
                  </a:extLst>
                </a:gridCol>
                <a:gridCol w="1043564">
                  <a:extLst>
                    <a:ext uri="{9D8B030D-6E8A-4147-A177-3AD203B41FA5}">
                      <a16:colId xmlns:a16="http://schemas.microsoft.com/office/drawing/2014/main" val="2403068950"/>
                    </a:ext>
                  </a:extLst>
                </a:gridCol>
                <a:gridCol w="1070336">
                  <a:extLst>
                    <a:ext uri="{9D8B030D-6E8A-4147-A177-3AD203B41FA5}">
                      <a16:colId xmlns:a16="http://schemas.microsoft.com/office/drawing/2014/main" val="3847441973"/>
                    </a:ext>
                  </a:extLst>
                </a:gridCol>
                <a:gridCol w="1134268">
                  <a:extLst>
                    <a:ext uri="{9D8B030D-6E8A-4147-A177-3AD203B41FA5}">
                      <a16:colId xmlns:a16="http://schemas.microsoft.com/office/drawing/2014/main" val="692474092"/>
                    </a:ext>
                  </a:extLst>
                </a:gridCol>
                <a:gridCol w="1343360">
                  <a:extLst>
                    <a:ext uri="{9D8B030D-6E8A-4147-A177-3AD203B41FA5}">
                      <a16:colId xmlns:a16="http://schemas.microsoft.com/office/drawing/2014/main" val="3855520380"/>
                    </a:ext>
                  </a:extLst>
                </a:gridCol>
              </a:tblGrid>
              <a:tr h="675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Кадрлық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резерв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лауазымдарының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кәсіптерінің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Резервте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тұрған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қызметшілердің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соның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35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жасқа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дейінгі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ревервте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тұрған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қызметшілер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Тағайындалған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резервте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тұрған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қызметшілер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Кадрлық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резервтен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тағайындау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%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45672"/>
                  </a:ext>
                </a:extLst>
              </a:tr>
              <a:tr h="333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71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214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88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825136"/>
                  </a:ext>
                </a:extLst>
              </a:tr>
            </a:tbl>
          </a:graphicData>
        </a:graphic>
      </p:graphicFrame>
      <p:graphicFrame>
        <p:nvGraphicFramePr>
          <p:cNvPr id="18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522345"/>
              </p:ext>
            </p:extLst>
          </p:nvPr>
        </p:nvGraphicFramePr>
        <p:xfrm>
          <a:off x="6705300" y="1069973"/>
          <a:ext cx="4986097" cy="94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621620" y="762196"/>
            <a:ext cx="28083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Тұрақтамау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коэффициенті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856800646"/>
              </p:ext>
            </p:extLst>
          </p:nvPr>
        </p:nvGraphicFramePr>
        <p:xfrm>
          <a:off x="6890327" y="4530407"/>
          <a:ext cx="5194473" cy="237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803936" y="1764657"/>
            <a:ext cx="263438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Тұрақтамау себептері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59865"/>
              </p:ext>
            </p:extLst>
          </p:nvPr>
        </p:nvGraphicFramePr>
        <p:xfrm>
          <a:off x="497399" y="2154490"/>
          <a:ext cx="3575003" cy="1153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7054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1567949">
                  <a:extLst>
                    <a:ext uri="{9D8B030D-6E8A-4147-A177-3AD203B41FA5}">
                      <a16:colId xmlns:a16="http://schemas.microsoft.com/office/drawing/2014/main" val="3378561140"/>
                    </a:ext>
                  </a:extLst>
                </a:gridCol>
              </a:tblGrid>
              <a:tr h="2504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ЖАСЫ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ҮЛЕСІ,</a:t>
                      </a:r>
                      <a:r>
                        <a:rPr lang="ru-RU" sz="10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%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2098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35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 дейін</a:t>
                      </a:r>
                      <a:endParaRPr sz="1199" b="0" kern="1200" spc="-5" dirty="0">
                        <a:solidFill>
                          <a:srgbClr val="001F5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r>
                        <a:rPr lang="ru-RU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%</a:t>
                      </a: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94791"/>
                  </a:ext>
                </a:extLst>
              </a:tr>
              <a:tr h="2098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36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-дан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 45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-ке дейін</a:t>
                      </a:r>
                      <a:endParaRPr sz="1199" b="0" kern="1200" spc="-5" dirty="0">
                        <a:solidFill>
                          <a:srgbClr val="001F5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30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%</a:t>
                      </a: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672263"/>
                  </a:ext>
                </a:extLst>
              </a:tr>
              <a:tr h="2731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45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-тен 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55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-ке дейін</a:t>
                      </a:r>
                      <a:endParaRPr sz="1199" b="0" kern="1200" spc="-5" dirty="0">
                        <a:solidFill>
                          <a:srgbClr val="001F5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ru-RU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%</a:t>
                      </a: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684910"/>
                  </a:ext>
                </a:extLst>
              </a:tr>
              <a:tr h="2105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55 </a:t>
                      </a:r>
                      <a:r>
                        <a:rPr lang="kk-KZ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жас және одан жоғары</a:t>
                      </a:r>
                      <a:endParaRPr sz="1199" b="0" kern="1200" spc="-5" dirty="0">
                        <a:solidFill>
                          <a:srgbClr val="001F5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ru-RU"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sz="1199" b="0" kern="1200" spc="-5" dirty="0">
                          <a:solidFill>
                            <a:srgbClr val="001F5F"/>
                          </a:solidFill>
                          <a:latin typeface="Arial"/>
                          <a:ea typeface="+mn-ea"/>
                          <a:cs typeface="Arial"/>
                        </a:rPr>
                        <a:t>%</a:t>
                      </a:r>
                    </a:p>
                  </a:txBody>
                  <a:tcPr marL="0" marR="0" marT="10785" marB="0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9641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95950"/>
              </p:ext>
            </p:extLst>
          </p:nvPr>
        </p:nvGraphicFramePr>
        <p:xfrm>
          <a:off x="6803936" y="2012090"/>
          <a:ext cx="5179144" cy="2742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973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863106">
                  <a:extLst>
                    <a:ext uri="{9D8B030D-6E8A-4147-A177-3AD203B41FA5}">
                      <a16:colId xmlns:a16="http://schemas.microsoft.com/office/drawing/2014/main" val="1492329516"/>
                    </a:ext>
                  </a:extLst>
                </a:gridCol>
                <a:gridCol w="1025858">
                  <a:extLst>
                    <a:ext uri="{9D8B030D-6E8A-4147-A177-3AD203B41FA5}">
                      <a16:colId xmlns:a16="http://schemas.microsoft.com/office/drawing/2014/main" val="1935545649"/>
                    </a:ext>
                  </a:extLst>
                </a:gridCol>
                <a:gridCol w="1227207">
                  <a:extLst>
                    <a:ext uri="{9D8B030D-6E8A-4147-A177-3AD203B41FA5}">
                      <a16:colId xmlns:a16="http://schemas.microsoft.com/office/drawing/2014/main" val="4079598055"/>
                    </a:ext>
                  </a:extLst>
                </a:gridCol>
              </a:tblGrid>
              <a:tr h="8395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1-ші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жартыжылдығы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1-ші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жартыжылдығы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1-ші </a:t>
                      </a:r>
                      <a:r>
                        <a:rPr lang="ru-RU" sz="12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жартыжылдығы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342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тізімдік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1411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2451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2495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13874"/>
                  </a:ext>
                </a:extLst>
              </a:tr>
              <a:tr h="175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соның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694791"/>
                  </a:ext>
                </a:extLst>
              </a:tr>
              <a:tr h="290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ҚР </a:t>
                      </a:r>
                      <a:r>
                        <a:rPr lang="ru-RU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көшу</a:t>
                      </a:r>
                      <a:endParaRPr lang="ru-RU" sz="1200" b="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ru-RU" sz="1200" b="0" i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814374"/>
                  </a:ext>
                </a:extLst>
              </a:tr>
              <a:tr h="17597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РФ-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ға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көшу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320590"/>
                  </a:ext>
                </a:extLst>
              </a:tr>
              <a:tr h="17597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Алыс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шетелге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шығу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868094"/>
                  </a:ext>
                </a:extLst>
              </a:tr>
              <a:tr h="17597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Зейнетерлікке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шығу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672263"/>
                  </a:ext>
                </a:extLst>
              </a:tr>
              <a:tr h="342149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Зиянды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еңбек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жағдайлар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шығу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(55 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жыл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967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34347" y="620688"/>
            <a:ext cx="8550820" cy="0"/>
          </a:xfrm>
          <a:prstGeom prst="line">
            <a:avLst/>
          </a:prstGeom>
          <a:noFill/>
          <a:ln w="15875" cmpd="sng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33250" y="796958"/>
            <a:ext cx="5563532" cy="427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2025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жылғы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1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қаңтардан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бастап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жұмыскерлердің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лауазымдық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айлықақылары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мен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тарифтік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мөлшерлемелері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6,5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%-</a:t>
            </a:r>
            <a:r>
              <a:rPr lang="ru-RU" altLang="ru-RU" sz="1390" b="1" dirty="0" err="1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ға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өсті</a:t>
            </a:r>
            <a:endParaRPr lang="en-US" altLang="ru-RU" sz="1390" dirty="0">
              <a:solidFill>
                <a:srgbClr val="002060"/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33250" y="1336401"/>
            <a:ext cx="57385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SzPct val="106000"/>
            </a:pP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Жұмыскерлерге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сыйлықақы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беруге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1 468 </a:t>
            </a:r>
            <a:r>
              <a:rPr lang="ru-RU" alt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 </a:t>
            </a:r>
            <a:r>
              <a:rPr lang="ru-RU" alt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теңге</a:t>
            </a:r>
            <a:r>
              <a:rPr lang="ru-RU" alt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жіберілді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alt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buSzPct val="106000"/>
            </a:pPr>
            <a:r>
              <a:rPr lang="ru-RU" alt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соның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ішінде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 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167887" y="3456485"/>
            <a:ext cx="577095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2075" algn="just">
              <a:spcBef>
                <a:spcPct val="0"/>
              </a:spcBef>
            </a:pP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Сонымен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қатар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2025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6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айдағы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сыйлықақы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беру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көрсеткіштерін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орындамаған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және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жұмыстағы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өндірістік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олқылықтар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үшін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20,6 млн.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теңге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сомасына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169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қызметкерге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сыйлықақы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мөлшері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төмендетілді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alt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66560" y="161365"/>
            <a:ext cx="5419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ЕҢБЕКАҚЫ ТӨЛЕУ ЖӘНЕ ӘЛЕУМЕТТІК ҚОЛДАУ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45321" y="756914"/>
            <a:ext cx="5983690" cy="7190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buSzPct val="106000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1-ші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жартыжылдықта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жұмыскерлерді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әлеуметтік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қолдауға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2 066 млн.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жіберілді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соның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ішінде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SzPct val="106000"/>
            </a:pP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684097"/>
              </p:ext>
            </p:extLst>
          </p:nvPr>
        </p:nvGraphicFramePr>
        <p:xfrm>
          <a:off x="6040411" y="1249109"/>
          <a:ext cx="5887035" cy="557313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661688">
                  <a:extLst>
                    <a:ext uri="{9D8B030D-6E8A-4147-A177-3AD203B41FA5}">
                      <a16:colId xmlns:a16="http://schemas.microsoft.com/office/drawing/2014/main" val="3662711862"/>
                    </a:ext>
                  </a:extLst>
                </a:gridCol>
                <a:gridCol w="672191">
                  <a:extLst>
                    <a:ext uri="{9D8B030D-6E8A-4147-A177-3AD203B41FA5}">
                      <a16:colId xmlns:a16="http://schemas.microsoft.com/office/drawing/2014/main" val="1314886555"/>
                    </a:ext>
                  </a:extLst>
                </a:gridCol>
                <a:gridCol w="553156">
                  <a:extLst>
                    <a:ext uri="{9D8B030D-6E8A-4147-A177-3AD203B41FA5}">
                      <a16:colId xmlns:a16="http://schemas.microsoft.com/office/drawing/2014/main" val="1864855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Атауы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Сома, млн.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Адамдар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саны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612"/>
                  </a:ext>
                </a:extLst>
              </a:tr>
              <a:tr h="28340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Демалысқа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кеткен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кезде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сауықтыруға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біржолғы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992,2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1 122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583917"/>
                  </a:ext>
                </a:extLst>
              </a:tr>
              <a:tr h="1940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Біржолғы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мат.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көмек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Басқарма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шешімі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7,2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28465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Уақытша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еңбекке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жарамсыздық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жәрдемақыға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қосымша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ақы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3,8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68647"/>
                  </a:ext>
                </a:extLst>
              </a:tr>
              <a:tr h="29034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Медициналық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сақтандыру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149,3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2 476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7436114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Тамақтану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өтемақысы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571,1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2 544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321482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Санаториялық-курорттық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емдеу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0276426"/>
                  </a:ext>
                </a:extLst>
              </a:tr>
              <a:tr h="24984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Уақытша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еңбекке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жарамсыздық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жәрдемақы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(ҚР ЕК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сәйкес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136,4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944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071833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Мерейтойлық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даталарға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орай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материалдық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көмек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8,7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41484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Жерлеу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рәсімін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ұйымдастыруға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материалдық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көмек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38622"/>
                  </a:ext>
                </a:extLst>
              </a:tr>
              <a:tr h="35630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Оқу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ақылы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демалыстар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беру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0055920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Жұмыскердің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неке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қиюына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төлемдер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і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4,3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0010136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Бала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дүниеге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келгенде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берілетін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10,2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105466"/>
                  </a:ext>
                </a:extLst>
              </a:tr>
              <a:tr h="3334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Жеке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коммериялық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балабақшаларға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ақы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43,2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0740732"/>
                  </a:ext>
                </a:extLst>
              </a:tr>
              <a:tr h="24644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Жұмыскерлер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олардың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балаларын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сауықтандыру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демалту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34,2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658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278138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Жүктілік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пен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босану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демалыс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7939613"/>
                  </a:ext>
                </a:extLst>
              </a:tr>
              <a:tr h="33616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Тұрғын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үйді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жалдау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ға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өтемақы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төлемдері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қарыздар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төлемдер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20,2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8532702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Мәдени-көпшілік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спорттық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іс-шаралар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өткізу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28,1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3A5D70"/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596482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Зенеткерлікке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кеткен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кездегі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біржолғы</a:t>
                      </a:r>
                      <a:r>
                        <a:rPr lang="ru-RU" sz="110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3A5D70"/>
                          </a:solidFill>
                          <a:effectLst/>
                          <a:latin typeface="Century Gothic" panose="020B0502020202020204" pitchFamily="34" charset="0"/>
                        </a:rPr>
                        <a:t>33,5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923997"/>
                  </a:ext>
                </a:extLst>
              </a:tr>
              <a:tr h="2122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2 066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1493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7389"/>
              </p:ext>
            </p:extLst>
          </p:nvPr>
        </p:nvGraphicFramePr>
        <p:xfrm>
          <a:off x="233249" y="1806224"/>
          <a:ext cx="5558623" cy="1580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3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81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Атауы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Сомасы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млн. 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теңге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714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Бір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ай/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тоқсанға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өндірістік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көрсеткіштерді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орындаған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сыйлықақылар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1 434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Біржолғы</a:t>
                      </a: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сыйлықақы</a:t>
                      </a: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беру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Мерекелерге</a:t>
                      </a: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орай</a:t>
                      </a: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9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сыйлықақы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232221"/>
                  </a:ext>
                </a:extLst>
              </a:tr>
              <a:tr h="198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Барлығы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1 468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334074898"/>
              </p:ext>
            </p:extLst>
          </p:nvPr>
        </p:nvGraphicFramePr>
        <p:xfrm>
          <a:off x="76406" y="4746068"/>
          <a:ext cx="5921375" cy="1987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33249" y="4318259"/>
            <a:ext cx="5563532" cy="427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2025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жылғы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2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маусымнан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бастап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жана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b="1" dirty="0" err="1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Ұжымдық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b="1" dirty="0" err="1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шарт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қабылданды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r>
              <a:rPr lang="ru-RU" altLang="ru-RU" sz="139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Негізгі</a:t>
            </a:r>
            <a:r>
              <a:rPr lang="ru-RU" altLang="ru-RU" sz="139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39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жаңалық</a:t>
            </a:r>
            <a:r>
              <a:rPr lang="ru-RU" altLang="ru-RU" sz="139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  <a:endParaRPr lang="en-US" altLang="ru-RU" sz="139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189630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80519" y="188640"/>
            <a:ext cx="4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ПЕРСОНАЛДЫ ОҚЫТУ ЖӘНЕ ДАМЫТУ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067915"/>
              </p:ext>
            </p:extLst>
          </p:nvPr>
        </p:nvGraphicFramePr>
        <p:xfrm>
          <a:off x="258556" y="969695"/>
          <a:ext cx="4864751" cy="419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1810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890729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</a:tblGrid>
              <a:tr h="562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Оқыту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түрі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2024  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жылғы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            6 ай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жылғы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                6 ай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32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Біліктілікті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арттыру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соның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ішінде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712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661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2869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Жұмысшы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436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2323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ЖМҚ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475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472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Өнеркәсіптік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қауіпсіздік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бойынша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даярлау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қайта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даярлау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1231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1 000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472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Жаттықтыру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кешендерін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пайдалана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отырып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оқыту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1155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1 244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379"/>
                  </a:ext>
                </a:extLst>
              </a:tr>
              <a:tr h="3752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Қауіпсіздік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мәдениеті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бойынша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оқыту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860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-*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732684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«Электр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қауіпсіздігі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» курсы (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электртехникалық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емес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персонал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үшін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1167</a:t>
                      </a:r>
                      <a:endParaRPr lang="ru-RU" sz="110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-**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19184"/>
                  </a:ext>
                </a:extLst>
              </a:tr>
              <a:tr h="2563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Оқытылған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персонал,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барлығы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5 125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2 905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50243"/>
                  </a:ext>
                </a:extLst>
              </a:tr>
              <a:tr h="562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Персоналды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оқытуға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кеткен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шығындар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200" baseline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мың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теңге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31 433 ,9</a:t>
                      </a:r>
                      <a:endParaRPr lang="ru-RU" sz="120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14 959</a:t>
                      </a:r>
                      <a:endParaRPr lang="ru-RU" sz="120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882285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38475" y="5341534"/>
            <a:ext cx="4884832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Оқыту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курстарын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оңтайландыру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біріктіру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есебінен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ӨҚ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мәселелері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оқытылған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персонал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санының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азаюына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қол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жеткізілді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Корпоративтік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нысандағы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«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Қауіпсіздік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мәдениеті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 2025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жылдың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2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жартыжылдығында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өткізіледі</a:t>
            </a:r>
            <a:endParaRPr lang="ru-RU" sz="105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«Электр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қауіпсіздігі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 курсы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бойынша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қайта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оқытуға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қажеттілік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жоқ</a:t>
            </a:r>
            <a:endParaRPr lang="ru-RU" sz="105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018029"/>
              </p:ext>
            </p:extLst>
          </p:nvPr>
        </p:nvGraphicFramePr>
        <p:xfrm>
          <a:off x="5608362" y="1019638"/>
          <a:ext cx="6325083" cy="2232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6256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3720685">
                  <a:extLst>
                    <a:ext uri="{9D8B030D-6E8A-4147-A177-3AD203B41FA5}">
                      <a16:colId xmlns:a16="http://schemas.microsoft.com/office/drawing/2014/main" val="1314567947"/>
                    </a:ext>
                  </a:extLst>
                </a:gridCol>
                <a:gridCol w="929071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  <a:gridCol w="929071">
                  <a:extLst>
                    <a:ext uri="{9D8B030D-6E8A-4147-A177-3AD203B41FA5}">
                      <a16:colId xmlns:a16="http://schemas.microsoft.com/office/drawing/2014/main" val="1515814196"/>
                    </a:ext>
                  </a:extLst>
                </a:gridCol>
              </a:tblGrid>
              <a:tr h="309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Өндіріс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Қондырғының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атауы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2024 </a:t>
                      </a:r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жылғы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6 ай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жылғы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6 ай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06888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АМҚӨӨ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Баяулатып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кокстеу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208427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АМӨ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Изомерлеу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нафта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сплиттері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658514"/>
                  </a:ext>
                </a:extLst>
              </a:tr>
              <a:tr h="206888">
                <a:tc rowSpan="4"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МБӨӨ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Мұнайды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бастапқы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өңдеу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өндірісі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35257"/>
                  </a:ext>
                </a:extLst>
              </a:tr>
              <a:tr h="166962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Каталитикалық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риформинг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82629"/>
                  </a:ext>
                </a:extLst>
              </a:tr>
              <a:tr h="248984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Дизель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отынын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керосинді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гидротазарту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434578"/>
                  </a:ext>
                </a:extLst>
              </a:tr>
              <a:tr h="206888">
                <a:tc vMerge="1">
                  <a:txBody>
                    <a:bodyPr/>
                    <a:lstStyle/>
                    <a:p>
                      <a:pPr marL="0"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Газбен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фракциялау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10880"/>
                  </a:ext>
                </a:extLst>
              </a:tr>
              <a:tr h="166962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КӨжәнеЖЗШ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Күкірт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өндіру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қондырғысы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166962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МТӨӨ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Мұнайды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терең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өңдеу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өндірісі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347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282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71189"/>
                  </a:ext>
                </a:extLst>
              </a:tr>
              <a:tr h="2008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БАРЛЫҒЫ: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1155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1244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91344" y="692696"/>
            <a:ext cx="4713165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Персоналды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оқыту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дамыту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91944" y="692696"/>
            <a:ext cx="459595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Компьютерлік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жаттықтыру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кешендерінде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оқыту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27133" y="742638"/>
            <a:ext cx="880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адам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EE50FEB-4288-477A-938B-141DAF187AD4}"/>
              </a:ext>
            </a:extLst>
          </p:cNvPr>
          <p:cNvSpPr/>
          <p:nvPr/>
        </p:nvSpPr>
        <p:spPr>
          <a:xfrm>
            <a:off x="5628443" y="3347615"/>
            <a:ext cx="6308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Дуальды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оқыту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7E8604AE-BBCB-407A-ACEF-00C2671C4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63528"/>
              </p:ext>
            </p:extLst>
          </p:nvPr>
        </p:nvGraphicFramePr>
        <p:xfrm>
          <a:off x="5628443" y="3666786"/>
          <a:ext cx="6325082" cy="2615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7594">
                  <a:extLst>
                    <a:ext uri="{9D8B030D-6E8A-4147-A177-3AD203B41FA5}">
                      <a16:colId xmlns:a16="http://schemas.microsoft.com/office/drawing/2014/main" val="2547897437"/>
                    </a:ext>
                  </a:extLst>
                </a:gridCol>
                <a:gridCol w="1168924">
                  <a:extLst>
                    <a:ext uri="{9D8B030D-6E8A-4147-A177-3AD203B41FA5}">
                      <a16:colId xmlns:a16="http://schemas.microsoft.com/office/drawing/2014/main" val="2413753791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588172055"/>
                    </a:ext>
                  </a:extLst>
                </a:gridCol>
                <a:gridCol w="773335">
                  <a:extLst>
                    <a:ext uri="{9D8B030D-6E8A-4147-A177-3AD203B41FA5}">
                      <a16:colId xmlns:a16="http://schemas.microsoft.com/office/drawing/2014/main" val="2074681349"/>
                    </a:ext>
                  </a:extLst>
                </a:gridCol>
              </a:tblGrid>
              <a:tr h="22040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2025 </a:t>
                      </a:r>
                      <a:r>
                        <a:rPr lang="ru-RU" sz="1200" dirty="0" err="1">
                          <a:effectLst/>
                        </a:rPr>
                        <a:t>жылғы</a:t>
                      </a:r>
                      <a:r>
                        <a:rPr lang="ru-RU" sz="1200" dirty="0">
                          <a:effectLst/>
                        </a:rPr>
                        <a:t> 30 </a:t>
                      </a:r>
                      <a:r>
                        <a:rPr lang="ru-RU" sz="1200" dirty="0" err="1">
                          <a:effectLst/>
                        </a:rPr>
                        <a:t>маусымдағы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жағдай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бойынша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105613"/>
                  </a:ext>
                </a:extLst>
              </a:tr>
              <a:tr h="552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Кәсіп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Бітірушілер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Оқуды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жалғастыратындар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Барлығы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6839462"/>
                  </a:ext>
                </a:extLst>
              </a:tr>
              <a:tr h="240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Т/қ</a:t>
                      </a:r>
                      <a:r>
                        <a:rPr lang="ru-RU" sz="1200" baseline="0" dirty="0">
                          <a:effectLst/>
                        </a:rPr>
                        <a:t> </a:t>
                      </a:r>
                      <a:r>
                        <a:rPr lang="ru-RU" sz="1200" baseline="0" dirty="0" err="1">
                          <a:effectLst/>
                        </a:rPr>
                        <a:t>операторлары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 err="1">
                          <a:effectLst/>
                        </a:rPr>
                        <a:t>тәжірибеден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өтушілер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17275"/>
                  </a:ext>
                </a:extLst>
              </a:tr>
              <a:tr h="240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Т/с </a:t>
                      </a:r>
                      <a:r>
                        <a:rPr lang="ru-RU" sz="1200" dirty="0" err="1">
                          <a:effectLst/>
                        </a:rPr>
                        <a:t>машинистері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 err="1">
                          <a:effectLst/>
                        </a:rPr>
                        <a:t>тәжірибеден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өтушілер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969779"/>
                  </a:ext>
                </a:extLst>
              </a:tr>
              <a:tr h="240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БӨАжәнеА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сілесірлері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 err="1">
                          <a:effectLst/>
                        </a:rPr>
                        <a:t>тәжірибеден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өтушілер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6724884"/>
                  </a:ext>
                </a:extLst>
              </a:tr>
              <a:tr h="552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Электр </a:t>
                      </a:r>
                      <a:r>
                        <a:rPr lang="ru-RU" sz="1200" dirty="0" err="1">
                          <a:effectLst/>
                        </a:rPr>
                        <a:t>жабдықтарын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жөндеу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және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қызмет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көрсету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жөніндегі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электрмонтерлер</a:t>
                      </a:r>
                      <a:r>
                        <a:rPr lang="ru-RU" sz="1200" baseline="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ru-RU" sz="1200" dirty="0" err="1">
                          <a:effectLst/>
                        </a:rPr>
                        <a:t>тәжірибеден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өтушілер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8330134"/>
                  </a:ext>
                </a:extLst>
              </a:tr>
              <a:tr h="49941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ЖАЛПЫ</a:t>
                      </a: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031761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FB3ECBA-EFBF-4D8A-951D-815E150D88CB}"/>
              </a:ext>
            </a:extLst>
          </p:cNvPr>
          <p:cNvSpPr txBox="1"/>
          <p:nvPr/>
        </p:nvSpPr>
        <p:spPr>
          <a:xfrm>
            <a:off x="5628443" y="6213573"/>
            <a:ext cx="6288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2025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жылы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дуальды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нысан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бойынша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бітірушілерді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жұмысқа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орналастыру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24495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468107"/>
              </p:ext>
            </p:extLst>
          </p:nvPr>
        </p:nvGraphicFramePr>
        <p:xfrm>
          <a:off x="361150" y="952623"/>
          <a:ext cx="11443752" cy="5077104"/>
        </p:xfrm>
        <a:graphic>
          <a:graphicData uri="http://schemas.openxmlformats.org/drawingml/2006/table">
            <a:tbl>
              <a:tblPr/>
              <a:tblGrid>
                <a:gridCol w="544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7864">
                  <a:extLst>
                    <a:ext uri="{9D8B030D-6E8A-4147-A177-3AD203B41FA5}">
                      <a16:colId xmlns:a16="http://schemas.microsoft.com/office/drawing/2014/main" val="202641860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2793796314"/>
                    </a:ext>
                  </a:extLst>
                </a:gridCol>
                <a:gridCol w="841246">
                  <a:extLst>
                    <a:ext uri="{9D8B030D-6E8A-4147-A177-3AD203B41FA5}">
                      <a16:colId xmlns:a16="http://schemas.microsoft.com/office/drawing/2014/main" val="3639486933"/>
                    </a:ext>
                  </a:extLst>
                </a:gridCol>
              </a:tblGrid>
              <a:tr h="775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Атауы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7621" marR="7621" marT="76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жыл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жыл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жыл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 </a:t>
                      </a:r>
                      <a:r>
                        <a:rPr lang="ru-RU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жыл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2025 жылғы 1 жартыжылдықтағы нақты деректер 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2025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жылғы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жоспар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Атауы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7621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14 055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15 167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12 181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8 981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4 367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9 900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Республикалық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бюджетке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төленген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төлемдер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барлығы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соның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ішінде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9 269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6 261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6 522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5 312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1 530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ҚҚС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4 778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8 901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5 648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3 668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2 837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4 900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КТС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Кедендік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төлемдер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46 968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109 482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127 060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133 662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70 971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133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240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Жергілікті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бюджетке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төленген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төлемдер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барлығы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соның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ішінде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959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2 224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2 479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70258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ЖТС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777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1 745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1 773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00031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Әлеуметтік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салық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43 800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106 150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123 150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128 000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67 655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126 500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87350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Акциздер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1 196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17558"/>
                  </a:ext>
                </a:extLst>
              </a:tr>
              <a:tr h="3305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Қоршаған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ортаға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эмиссиялар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үшін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ақы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ru-RU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023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124 649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139 241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142 643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75 338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143 140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105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61151" y="6096000"/>
            <a:ext cx="1144375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</a:t>
            </a:r>
            <a:r>
              <a:rPr lang="kk-KZ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ХЗ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өңірдің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ірі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салық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төлеушісі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болып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салықтық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аударымдар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үлесі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қалалық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бюджетке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салықтардың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жалпы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түсімінде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60%-дан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астамды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құрады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669280" y="169265"/>
            <a:ext cx="6418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 БЮДЖЕТІНЕ ТӨЛЕМДЕР, млн. </a:t>
            </a:r>
            <a:r>
              <a:rPr lang="ru-RU" sz="20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теңге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46317"/>
              </p:ext>
            </p:extLst>
          </p:nvPr>
        </p:nvGraphicFramePr>
        <p:xfrm>
          <a:off x="388143" y="1478782"/>
          <a:ext cx="11415714" cy="35412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14776">
                  <a:extLst>
                    <a:ext uri="{9D8B030D-6E8A-4147-A177-3AD203B41FA5}">
                      <a16:colId xmlns:a16="http://schemas.microsoft.com/office/drawing/2014/main" val="1172441033"/>
                    </a:ext>
                  </a:extLst>
                </a:gridCol>
                <a:gridCol w="2408215">
                  <a:extLst>
                    <a:ext uri="{9D8B030D-6E8A-4147-A177-3AD203B41FA5}">
                      <a16:colId xmlns:a16="http://schemas.microsoft.com/office/drawing/2014/main" val="1291402193"/>
                    </a:ext>
                  </a:extLst>
                </a:gridCol>
                <a:gridCol w="2489141">
                  <a:extLst>
                    <a:ext uri="{9D8B030D-6E8A-4147-A177-3AD203B41FA5}">
                      <a16:colId xmlns:a16="http://schemas.microsoft.com/office/drawing/2014/main" val="129850711"/>
                    </a:ext>
                  </a:extLst>
                </a:gridCol>
                <a:gridCol w="2603582">
                  <a:extLst>
                    <a:ext uri="{9D8B030D-6E8A-4147-A177-3AD203B41FA5}">
                      <a16:colId xmlns:a16="http://schemas.microsoft.com/office/drawing/2014/main" val="2715494859"/>
                    </a:ext>
                  </a:extLst>
                </a:gridCol>
              </a:tblGrid>
              <a:tr h="238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НОМИНАЦИЯ 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орын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орын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орын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0058"/>
                  </a:ext>
                </a:extLst>
              </a:tr>
              <a:tr h="28307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технологиялық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қондырғылар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операторы»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Хайрутдинов Олег,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МТӨӨ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Погодин Виктор,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МТӨӨ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Постников Сергей, АМӨ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705165"/>
                  </a:ext>
                </a:extLst>
              </a:tr>
              <a:tr h="271063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тауар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операторы»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Есенов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Ермек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АМӨ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Мамаев Хамзат, АМӨ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Қарсыбеков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Руслан, МКТӨ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220980"/>
                  </a:ext>
                </a:extLst>
              </a:tr>
              <a:tr h="245627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технологиялық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сорғылар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машинисі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Щербаков Михаил,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АМӨ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Лучининов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Александр, АМҚӨӨ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Иващенко Александр,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КӨжәнеЖЗШ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07140"/>
                  </a:ext>
                </a:extLst>
              </a:tr>
              <a:tr h="293053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компрессорлық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қондырғылар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машинисі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Быченко Максим, МТӨӨ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Искаков Бауыржан, 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МТӨӨ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Исмухаметов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Мират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МБӨӨ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226132"/>
                  </a:ext>
                </a:extLst>
              </a:tr>
              <a:tr h="234318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химиялық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талдау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зертханашысы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Амангелд</a:t>
                      </a:r>
                      <a:r>
                        <a:rPr lang="kk-KZ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і Ботагөз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СЗ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Вовк Дарья, СЗ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Фролова Юлия,  СЗ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12176"/>
                  </a:ext>
                </a:extLst>
              </a:tr>
              <a:tr h="34650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жабдықтарын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жөніндегі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электрмонтер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Котин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Ярослав, ЭЖ </a:t>
                      </a: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Гринев Иван, ЭЖ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Копотун Игорь,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ЭЖ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312168"/>
                  </a:ext>
                </a:extLst>
              </a:tr>
              <a:tr h="337478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аспапшы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Макишев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="1" i="0" baseline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ТҮБӨАжәнеА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r>
                        <a:rPr lang="ru-RU" sz="1200" b="1" i="0" baseline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i="0" dirty="0">
                        <a:solidFill>
                          <a:srgbClr val="5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Михновец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Денис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ТҮБӨАжәнеА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Палицкий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Олег, </a:t>
                      </a: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ТҮБӨАжәнеА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59614"/>
                  </a:ext>
                </a:extLst>
              </a:tr>
              <a:tr h="34650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технологиялық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қондырғыларды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жөніндегі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сілесір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Акрам </a:t>
                      </a:r>
                      <a:r>
                        <a:rPr lang="ru-RU" sz="1200" b="1" i="0" dirty="0" err="1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Жансұлтан</a:t>
                      </a: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Мустафин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Еркен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681049"/>
                  </a:ext>
                </a:extLst>
              </a:tr>
              <a:tr h="274405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«Үздік кең бейінші білдекші»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Герасименко Сергей,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Имантаев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Рустам,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Шапихов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Данияр,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921162"/>
                  </a:ext>
                </a:extLst>
              </a:tr>
              <a:tr h="39447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Үздік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электрмен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200" b="1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газбен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дәнекерлеуші</a:t>
                      </a: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5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Березин Николай, ЖҚМЦ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Воробьев Антон, ЖМЦ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01449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387639" y="789708"/>
            <a:ext cx="1040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ӨТКІЗУ МЕРЗІМІ: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2025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жылғы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31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наурыз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18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маусым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ҚАТЫСУШЫЛАР САНЫ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200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жұмыскер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ЖАҢА НОМИНАЦИЯЛАР: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Үздік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кең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бейінді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білдекші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», «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Үздік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электрмен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газбен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дәнекерлеуші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0660" y="188640"/>
            <a:ext cx="80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«ҮЗДІК МАМАН» КОНКУРСЫ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1D3BC5-F5DD-45C2-9139-BA2C05F8D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63" y="5010516"/>
            <a:ext cx="2300400" cy="1533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CBF22E-8BA8-4ABA-9A41-B8DD7C555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00" y="5010516"/>
            <a:ext cx="2300619" cy="15348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A8F914-6565-41E7-ABD9-F9D88DB57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978" y="5009232"/>
            <a:ext cx="2300619" cy="15337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9DAC94-5E5F-4143-ADF1-4420D05145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/>
          <a:stretch/>
        </p:blipFill>
        <p:spPr>
          <a:xfrm>
            <a:off x="387925" y="5010516"/>
            <a:ext cx="2269200" cy="15337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BE768-49A5-4EFE-99B2-C5892BD1EC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8782" r="7337"/>
          <a:stretch/>
        </p:blipFill>
        <p:spPr>
          <a:xfrm>
            <a:off x="7263956" y="5010516"/>
            <a:ext cx="2267084" cy="1533600"/>
          </a:xfrm>
          <a:prstGeom prst="rect">
            <a:avLst/>
          </a:prstGeom>
        </p:spPr>
      </p:pic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403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90" y="70272"/>
            <a:ext cx="120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МАРАПАТТАУ/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ТӘРТІПТІК ЖАЗАЛАР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75913" y="6308758"/>
            <a:ext cx="5135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6000"/>
            </a:pPr>
            <a:endParaRPr lang="ru-RU" altLang="ru-RU" sz="900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>
              <a:buSzPct val="106000"/>
            </a:pPr>
            <a:endParaRPr lang="ru-RU" altLang="ru-RU" sz="900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94" y="5083153"/>
            <a:ext cx="2748447" cy="16948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846" y="5083153"/>
            <a:ext cx="2695483" cy="17407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17537"/>
              </p:ext>
            </p:extLst>
          </p:nvPr>
        </p:nvGraphicFramePr>
        <p:xfrm>
          <a:off x="244823" y="739469"/>
          <a:ext cx="5584635" cy="433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650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992985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</a:tblGrid>
              <a:tr h="432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Наградалар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жылғы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1-ші 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жартыжылдық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98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«Самұрық-Қазына» ҰӘҚ» АҚ төсбелгісі, құрмет  грамотасы, алғыс хаты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368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«ҚазМұнайГаз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 ҰК» АҚ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308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«ҚазМұнайГаз» ҰК» АҚ құрмет грамотасы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«ҚазМұнайГаз» ҰК» АҚ естелік белгісі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«ҚазМұнайГаз» ҰК» АҚ алғыс хаты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379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Облыс</a:t>
                      </a:r>
                      <a:r>
                        <a:rPr lang="kk-KZ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пен қала ә</a:t>
                      </a: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кімдігі, мәслихаты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732684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Облыс әкімінің құрмет грамотасы, алғыс</a:t>
                      </a:r>
                      <a:r>
                        <a:rPr lang="kk-KZ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хаты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19184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Қала әкімінің құрмет грамотасы, алғыс хаты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50243"/>
                  </a:ext>
                </a:extLst>
              </a:tr>
              <a:tr h="292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ПМХЗ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882285"/>
                  </a:ext>
                </a:extLst>
              </a:tr>
              <a:tr h="326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Бас директордың алғыс хаты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655841"/>
                  </a:ext>
                </a:extLst>
              </a:tr>
              <a:tr h="998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БАРЛЫҒЫ:</a:t>
                      </a: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38616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98534"/>
              </p:ext>
            </p:extLst>
          </p:nvPr>
        </p:nvGraphicFramePr>
        <p:xfrm>
          <a:off x="6047568" y="845938"/>
          <a:ext cx="5803056" cy="1828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9120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2127374">
                  <a:extLst>
                    <a:ext uri="{9D8B030D-6E8A-4147-A177-3AD203B41FA5}">
                      <a16:colId xmlns:a16="http://schemas.microsoft.com/office/drawing/2014/main" val="1716300444"/>
                    </a:ext>
                  </a:extLst>
                </a:gridCol>
                <a:gridCol w="1846562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</a:tblGrid>
              <a:tr h="540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Тәртіптік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жазалардың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түрлері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1-ші </a:t>
                      </a:r>
                      <a:r>
                        <a:rPr lang="ru-RU" sz="1200" b="1" kern="1200" baseline="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жартыжылдығы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200" b="1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1-ші </a:t>
                      </a:r>
                      <a:r>
                        <a:rPr lang="ru-RU" sz="1200" b="1" kern="12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жартыжылдық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937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Ескертпе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3628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Сөгіс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Қатаң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сөгіс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3276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БАРЛЫҒЫ: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68333471"/>
              </p:ext>
            </p:extLst>
          </p:nvPr>
        </p:nvGraphicFramePr>
        <p:xfrm>
          <a:off x="6077215" y="2701628"/>
          <a:ext cx="5957454" cy="4003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66433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80519" y="188640"/>
            <a:ext cx="4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ЖҰМЫСШЫ МАМАНДЫҚТАР ЖЫЛЫ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3847" y="2399530"/>
            <a:ext cx="43335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Корпоративтік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сайтта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әйелге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тән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емес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жұмысшы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мамандықтарда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істиейтін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әйелдер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туралы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жарияланым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1. 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Кисина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Бәтима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СжәнеК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сорғы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машинисі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9E0067-D3E3-4357-B55C-7B38793855CE}"/>
              </a:ext>
            </a:extLst>
          </p:cNvPr>
          <p:cNvSpPr/>
          <p:nvPr/>
        </p:nvSpPr>
        <p:spPr>
          <a:xfrm>
            <a:off x="244642" y="767673"/>
            <a:ext cx="44831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Жұмысшы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мамандықтар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қаласы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республикалық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фестивалі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2025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9-17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ақпан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Астана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қаласы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Темірбек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Дамыс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МТӨӨ С200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каталитикалық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крекинг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ректификациялау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қондырғысының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4-разрядты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операторы.  </a:t>
            </a:r>
          </a:p>
          <a:p>
            <a:pPr marL="342900" indent="-342900">
              <a:buAutoNum type="arabicPeriod"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Әлжанов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Нұржан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Серікұлы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АМӨ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изомерлеу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және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нафта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сплиттері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қондырғысының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4-разрядты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операторы.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88" y="740809"/>
            <a:ext cx="1480934" cy="18377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2" y="2578607"/>
            <a:ext cx="1622926" cy="20824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44642" y="3383764"/>
            <a:ext cx="43335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Mamandyq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Fest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жастар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форумы, 2025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жылғы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30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мамыр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орталық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жағажай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Павлодар қ. </a:t>
            </a:r>
          </a:p>
          <a:p>
            <a:pPr marL="171450" indent="-171450">
              <a:buFontTx/>
              <a:buChar char="-"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Қала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жастарын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зауыттың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өндірістік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үдерісімен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мультимедиялық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оқулықтарды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көрсете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отырып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таныстыру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Кәсіпорындағы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жағдайлары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туралы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кәсіпорынның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жетекші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мамандарымен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диалог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99" y="757080"/>
            <a:ext cx="2509765" cy="15819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84" y="740809"/>
            <a:ext cx="2394282" cy="15981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51" y="2399530"/>
            <a:ext cx="2484149" cy="18331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47" y="2399530"/>
            <a:ext cx="2427118" cy="18331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Рисунок 1" descr="4308c646-eb2f-4a38-9370-6daf01f62e9e@PNH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58" y="4293173"/>
            <a:ext cx="2399606" cy="158641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4643" y="4665092"/>
            <a:ext cx="8966397" cy="2115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жолы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республикалық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конкурсы:</a:t>
            </a:r>
          </a:p>
          <a:p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«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Үздік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әулеті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-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Белоусовтар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отбасы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r>
              <a:rPr lang="en-US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Белоусова Людмила Матвеевна (24.07.1967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ж.т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.) –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БӨАжәнеА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құралдарын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жөндеу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учаскесінің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5-разрядты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БӨАжәнеА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сілесірі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өтілі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39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10 ай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Михновец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Денис Александрович (13.10.1994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ж.т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.) – АМӨ, КӨҚ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БӨАжәнеА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құралдарына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қызмет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көрсету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учаскесінің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6-разрядты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аспапшысы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</a:p>
          <a:p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өтілі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11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 ай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kk-KZ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kk-KZ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Екеуінің жалпы жұмыс өтілі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51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 «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Үздік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тәлімгер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en-US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Пермяков Денис Евгеньевич (21.08.1977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ж.т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.) –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күкіртті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мұнайдан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мазутты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вакуумды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айдау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қондырғысының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(C-001 КТ-1) 6-разрядты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операторы.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өтілі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23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10 ай. </a:t>
            </a:r>
          </a:p>
          <a:p>
            <a:endParaRPr lang="ru-RU" sz="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«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Үздік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жұмыскер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en-US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Айтуаров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Диас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Амангелдіұлы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 (23.01.2000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ж.т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.),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күкіртті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мұнайдан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мазутты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вакуумды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айдау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қондырғысының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(C-001 КТ-1) 5-разрядты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технологиялық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қондырғылар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операторы.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өтілі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4 </a:t>
            </a:r>
            <a:r>
              <a:rPr lang="ru-RU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жыл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 ай.</a:t>
            </a:r>
          </a:p>
        </p:txBody>
      </p:sp>
    </p:spTree>
    <p:extLst>
      <p:ext uri="{BB962C8B-B14F-4D97-AF65-F5344CB8AC3E}">
        <p14:creationId xmlns:p14="http://schemas.microsoft.com/office/powerpoint/2010/main" val="1164432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51328" y="897227"/>
            <a:ext cx="8201738" cy="1546991"/>
            <a:chOff x="3085626" y="955932"/>
            <a:chExt cx="5825632" cy="1546991"/>
          </a:xfrm>
        </p:grpSpPr>
        <p:sp>
          <p:nvSpPr>
            <p:cNvPr id="16" name="TextBox 15"/>
            <p:cNvSpPr txBox="1"/>
            <p:nvPr/>
          </p:nvSpPr>
          <p:spPr>
            <a:xfrm>
              <a:off x="7268097" y="1225650"/>
              <a:ext cx="1643161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07.03.2025 ж. </a:t>
              </a:r>
            </a:p>
            <a:p>
              <a:pPr>
                <a:defRPr/>
              </a:pP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2025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жылғы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наурызда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8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Наурыз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Халықаралық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әйелдер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күні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қарсаңында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«ПМХЗ» ЖШС-де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зауыттың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үздік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қызметкерлеріне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құттықтау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сөзі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айтылды</a:t>
              </a:r>
              <a:endPara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85626" y="955932"/>
              <a:ext cx="215049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373030" y="114416"/>
            <a:ext cx="479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КОРПОРАТИВТІК ІС-ШАРАЛАР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36" y="1010239"/>
            <a:ext cx="2125958" cy="14206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50" y="880117"/>
            <a:ext cx="1907580" cy="11561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 33"/>
          <p:cNvSpPr/>
          <p:nvPr/>
        </p:nvSpPr>
        <p:spPr>
          <a:xfrm>
            <a:off x="2166778" y="1043835"/>
            <a:ext cx="27390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08.02.2025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ПМХЗ-де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шаңғы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жарысы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зауыт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спартакиадасы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басталды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5850" y="5414966"/>
            <a:ext cx="231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02.03.2025 ж. </a:t>
            </a:r>
          </a:p>
          <a:p>
            <a:pPr>
              <a:defRPr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жұмысшылары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арасында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спорттың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зияткерлік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түрлері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бойынша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спартакиада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өтті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56" y="5258954"/>
            <a:ext cx="1923087" cy="12661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TextBox 39"/>
          <p:cNvSpPr txBox="1"/>
          <p:nvPr/>
        </p:nvSpPr>
        <p:spPr>
          <a:xfrm>
            <a:off x="2230654" y="3992188"/>
            <a:ext cx="2313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01.03.2025 ж. </a:t>
            </a:r>
          </a:p>
          <a:p>
            <a:pPr>
              <a:defRPr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мұнайшылары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жүзу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бойынша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жарыстарға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қатысты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09" y="3775127"/>
            <a:ext cx="1939198" cy="12035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3" name="Прямоугольник 42"/>
          <p:cNvSpPr/>
          <p:nvPr/>
        </p:nvSpPr>
        <p:spPr>
          <a:xfrm>
            <a:off x="8439707" y="2884192"/>
            <a:ext cx="273907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14.03.2025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ПМХЗ-да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зауыт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жұмыскерлеріне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мәдени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кеш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ұйымдастырылды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жұмыскерлер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Ж.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Аймауытов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атындағы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Павлодар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облыстық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қазақ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музыкалық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-драма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театрына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барып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қайтты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36" y="2846715"/>
            <a:ext cx="2125958" cy="14344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1" name="TextBox 50"/>
          <p:cNvSpPr txBox="1"/>
          <p:nvPr/>
        </p:nvSpPr>
        <p:spPr>
          <a:xfrm>
            <a:off x="2129432" y="2465708"/>
            <a:ext cx="23193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ж.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Жұмысшы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мамандықтар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жылы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шеңберінде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ПМХЗ-да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жұмыскерлердің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балаларына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экскурсия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өткізілді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73" y="2360885"/>
            <a:ext cx="1903070" cy="11591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636" y="4727830"/>
            <a:ext cx="2125958" cy="14774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8398230" y="4866170"/>
            <a:ext cx="27390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14.03.2025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қызметкерлері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Наурызнама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халықтық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мерекесі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шеңберінде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Астана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қаласында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қайырымдылық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көрме-жәрмеңкеге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қатысты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551327" y="897227"/>
            <a:ext cx="30276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6722533" y="190481"/>
            <a:ext cx="540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КОРПОРАТИВТІК ІС-ШАРАЛАР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111550" y="2187783"/>
            <a:ext cx="27390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.04.2025 ж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 ж</a:t>
            </a:r>
            <a:r>
              <a:rPr lang="kk-KZ" sz="1100" dirty="0">
                <a:latin typeface="Arial" panose="020B0604020202020204" pitchFamily="34" charset="0"/>
                <a:cs typeface="Arial" panose="020B0604020202020204" pitchFamily="34" charset="0"/>
              </a:rPr>
              <a:t>ұмыскерлері республикалық сенбілікке қатысты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66405" y="4415917"/>
            <a:ext cx="273907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13.06.2025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ПМХЗ-де «Таза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балалар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сурет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конкурсының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қорытындылары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шығарылды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331" y="1713116"/>
            <a:ext cx="2698690" cy="15849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06" y="3834423"/>
            <a:ext cx="2628215" cy="1634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12" y="4406413"/>
            <a:ext cx="2955505" cy="186788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214517" y="5016081"/>
            <a:ext cx="242477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31.03.2025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Үздік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маман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сайынғы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кәсіптік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шеберлік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конкурсы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басталды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3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53" y="2650476"/>
            <a:ext cx="2652096" cy="16431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091149" y="2902916"/>
            <a:ext cx="273907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20.03.2025 ж.</a:t>
            </a:r>
          </a:p>
          <a:p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Көктемгі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жаңару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Наурыз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мерекесі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қарсаңында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ПМХЗ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жұмыскерлерін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құттықтаулармен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дәмді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тағамдармен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қуантты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30" y="955452"/>
            <a:ext cx="2671870" cy="15822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3091149" y="1468423"/>
            <a:ext cx="27390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18.03.2025 ж.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ПМХЗ-да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ұлттық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киім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күні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өтті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421171" y="169265"/>
            <a:ext cx="7711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ЖАСТАР ІСТЕРІ ЖӨНІНДЕГІ КЕҢЕСТІҢ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ІС-ШАРАЛАРЫ 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88533" y="1675983"/>
            <a:ext cx="3444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Песчаное а.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балалар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үйінде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Наурыз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" y="2322314"/>
            <a:ext cx="2915599" cy="195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1" y="4599682"/>
            <a:ext cx="2919828" cy="200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817899" y="762214"/>
            <a:ext cx="365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«ПМХЗ» ЖШС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аумағындағы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сенбілік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49" y="3794112"/>
            <a:ext cx="3033989" cy="202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49" y="1582250"/>
            <a:ext cx="2948645" cy="196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0" name="Прямоугольник 39"/>
          <p:cNvSpPr/>
          <p:nvPr/>
        </p:nvSpPr>
        <p:spPr>
          <a:xfrm>
            <a:off x="8958753" y="721899"/>
            <a:ext cx="3233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Кибер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турнир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өткізу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81" y="1408544"/>
            <a:ext cx="3011178" cy="200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29" y="4048102"/>
            <a:ext cx="3014788" cy="2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644" y="2846438"/>
            <a:ext cx="2891882" cy="200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265643" y="1443842"/>
            <a:ext cx="2693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Шымкентте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ҚМГ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жастар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форумына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қатысу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689235" y="64550"/>
            <a:ext cx="834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ЖАСТАР ІСТЕРІ ЖӨНІНДЕГІ КЕҢЕСТІҢ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ІС-ШАРАЛАРЫ 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0" y="1702529"/>
            <a:ext cx="3653622" cy="243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5" y="4138276"/>
            <a:ext cx="3586390" cy="257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60" y="1498971"/>
            <a:ext cx="3542127" cy="236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61" y="3917362"/>
            <a:ext cx="4078948" cy="271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481650" y="992331"/>
            <a:ext cx="365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Тыл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еңбеккерлерін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құттықтау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36724" y="717182"/>
            <a:ext cx="365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Песчаное а.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балаларды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қорғау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күні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4383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042846" y="30765"/>
            <a:ext cx="7070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«ПМХЗ» ЖШС ҚҰРЫЛЫМДЫҚ БӨЛІМШЕЛЕРІ АРАСЫНДАҒЫ СПАРТАКИАДА ҚОРЫТЫНДЫЛАРЫ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84024"/>
              </p:ext>
            </p:extLst>
          </p:nvPr>
        </p:nvGraphicFramePr>
        <p:xfrm>
          <a:off x="167887" y="722804"/>
          <a:ext cx="11813444" cy="6252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8726">
                  <a:extLst>
                    <a:ext uri="{9D8B030D-6E8A-4147-A177-3AD203B41FA5}">
                      <a16:colId xmlns:a16="http://schemas.microsoft.com/office/drawing/2014/main" val="1448401516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4175827967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2988652120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859532719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736905445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017672269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127937036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2105139744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159818613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1899464954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795445549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3527265975"/>
                    </a:ext>
                  </a:extLst>
                </a:gridCol>
                <a:gridCol w="715830">
                  <a:extLst>
                    <a:ext uri="{9D8B030D-6E8A-4147-A177-3AD203B41FA5}">
                      <a16:colId xmlns:a16="http://schemas.microsoft.com/office/drawing/2014/main" val="3003225919"/>
                    </a:ext>
                  </a:extLst>
                </a:gridCol>
                <a:gridCol w="567078">
                  <a:extLst>
                    <a:ext uri="{9D8B030D-6E8A-4147-A177-3AD203B41FA5}">
                      <a16:colId xmlns:a16="http://schemas.microsoft.com/office/drawing/2014/main" val="3684562813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749020654"/>
                    </a:ext>
                  </a:extLst>
                </a:gridCol>
                <a:gridCol w="740341">
                  <a:extLst>
                    <a:ext uri="{9D8B030D-6E8A-4147-A177-3AD203B41FA5}">
                      <a16:colId xmlns:a16="http://schemas.microsoft.com/office/drawing/2014/main" val="3901882332"/>
                    </a:ext>
                  </a:extLst>
                </a:gridCol>
                <a:gridCol w="542567">
                  <a:extLst>
                    <a:ext uri="{9D8B030D-6E8A-4147-A177-3AD203B41FA5}">
                      <a16:colId xmlns:a16="http://schemas.microsoft.com/office/drawing/2014/main" val="550810206"/>
                    </a:ext>
                  </a:extLst>
                </a:gridCol>
                <a:gridCol w="641454">
                  <a:extLst>
                    <a:ext uri="{9D8B030D-6E8A-4147-A177-3AD203B41FA5}">
                      <a16:colId xmlns:a16="http://schemas.microsoft.com/office/drawing/2014/main" val="2903599700"/>
                    </a:ext>
                  </a:extLst>
                </a:gridCol>
              </a:tblGrid>
              <a:tr h="654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Шаңғы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Атыс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Жүзу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Тоғыз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құмалақ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Шашка</a:t>
                      </a:r>
                      <a:r>
                        <a:rPr lang="kk-KZ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Шахмат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Кибер</a:t>
                      </a:r>
                      <a:b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спорт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Үстел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теннисі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Гір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спорты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Волейбол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Армрестлинг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Баскетбол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Миль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Асық</a:t>
                      </a: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ату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Футбол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Жиыны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Орын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2749351154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4094517906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МБӨӨ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3515267292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МКТӨ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66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3602740000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КӨжәнеЖЗШ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80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1958072597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МТӨӨ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83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2568281123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АМҚӨӨ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3714095103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СжәнеК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2910961367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ЖМЦ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1335202273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З/б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116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23042059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Э/</a:t>
                      </a:r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жабдықтау</a:t>
                      </a:r>
                      <a:r>
                        <a:rPr lang="ru-RU" sz="1400" b="1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b="1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цехы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113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1108605837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АМӨ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133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34427442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БАЖ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135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2913750344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ТҮБӨАжәнеА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148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1078882837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ЖҚМЦ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183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812091976"/>
                  </a:ext>
                </a:extLst>
              </a:tr>
              <a:tr h="339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КЖҚЦ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185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22" marR="8922" marT="8922" marB="0" anchor="ctr"/>
                </a:tc>
                <a:extLst>
                  <a:ext uri="{0D108BD9-81ED-4DB2-BD59-A6C34878D82A}">
                    <a16:rowId xmlns:a16="http://schemas.microsoft.com/office/drawing/2014/main" val="114185294"/>
                  </a:ext>
                </a:extLst>
              </a:tr>
            </a:tbl>
          </a:graphicData>
        </a:graphic>
      </p:graphicFrame>
      <p:sp>
        <p:nvSpPr>
          <p:cNvPr id="6" name="Номер слайда 12"/>
          <p:cNvSpPr txBox="1">
            <a:spLocks/>
          </p:cNvSpPr>
          <p:nvPr/>
        </p:nvSpPr>
        <p:spPr>
          <a:xfrm>
            <a:off x="11929587" y="6595403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20560" y="1949070"/>
            <a:ext cx="660771" cy="4828896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4969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507168" y="169265"/>
            <a:ext cx="634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СПОРТТЫҚ ІС-ШАРАЛАР</a:t>
            </a:r>
          </a:p>
        </p:txBody>
      </p:sp>
      <p:sp>
        <p:nvSpPr>
          <p:cNvPr id="9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16" y="877635"/>
            <a:ext cx="4195997" cy="25244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60226" y="3420291"/>
            <a:ext cx="36454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 CLUB </a:t>
            </a:r>
            <a:r>
              <a:rPr lang="ru-RU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 </a:t>
            </a:r>
          </a:p>
          <a:p>
            <a:pPr algn="ctr"/>
            <a:r>
              <a:rPr lang="ru-RU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Бізбен</a:t>
            </a:r>
            <a:r>
              <a:rPr lang="ru-RU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бірге</a:t>
            </a:r>
            <a:r>
              <a:rPr lang="ru-RU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жүгір</a:t>
            </a:r>
            <a:r>
              <a:rPr lang="ru-RU" sz="1400" b="1" dirty="0">
                <a:solidFill>
                  <a:srgbClr val="2F55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ПМХЗ-да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жүгіру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клубы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жұмысын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бастады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574" y="1968441"/>
            <a:ext cx="4138292" cy="25029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903" y="3439862"/>
            <a:ext cx="4107721" cy="23858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4121715" y="4670572"/>
            <a:ext cx="3453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қызметкерлері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Астана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қаласында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«III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Charity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Samruk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Marathon-2025»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қайырымдылық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марафонына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қатысты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62036" y="5883111"/>
            <a:ext cx="318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ПМХЗ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қызметкерлері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Ақтау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қаласында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Munaily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Marathon-2025»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қайырымдылық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марафонына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қатысты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807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48544" y="57587"/>
            <a:ext cx="634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СПОРТТЫҚ ІС-ШАРАЛАР: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«ПМХЗ КУБОГІ» ЖЫЛ САЙЫНҒЫ ТУРНИРІ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1925" y="2994835"/>
            <a:ext cx="4193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Баскетбол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турнир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«ПМХЗ» ЖШС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«Алюминий Казахстана» АҚ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Ақсу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ферроқорытпа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зауыты</a:t>
            </a:r>
            <a:endParaRPr lang="ru-RU" sz="14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3052" y="3174527"/>
            <a:ext cx="5227572" cy="1666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Волейбол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турнир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«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ҚазТрансОйл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АҚ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Ақсу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ферроқорытпа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зауыты</a:t>
            </a:r>
            <a:endParaRPr lang="ru-RU" sz="14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«ПМХЗ» ЖШС</a:t>
            </a:r>
          </a:p>
          <a:p>
            <a:pPr algn="ctr">
              <a:lnSpc>
                <a:spcPct val="150000"/>
              </a:lnSpc>
            </a:pPr>
            <a:endParaRPr lang="ru-RU" sz="14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1" y="703918"/>
            <a:ext cx="4622755" cy="2395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89" y="703918"/>
            <a:ext cx="4357123" cy="24389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51" y="4405118"/>
            <a:ext cx="4784988" cy="24528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686176" y="5111420"/>
            <a:ext cx="534849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Шағын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футбол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турнир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«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QTJ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ЖШС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«КСП Сталь» АҚ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УПНК-ПВ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5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06672" y="159610"/>
            <a:ext cx="5385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ӨТКІЗІЛГЕН ЖАЖ ТУРАЛЫ ЖАЛПЫ АҚПАРАТ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86984"/>
              </p:ext>
            </p:extLst>
          </p:nvPr>
        </p:nvGraphicFramePr>
        <p:xfrm>
          <a:off x="6176448" y="811208"/>
          <a:ext cx="5889611" cy="3807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754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1716857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Жөндеуге</a:t>
                      </a:r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қатысқан</a:t>
                      </a:r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мердігерлік</a:t>
                      </a:r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ұйымдардың</a:t>
                      </a:r>
                      <a:r>
                        <a:rPr lang="ru-RU" sz="1400" b="1" i="1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1" kern="12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тізімі</a:t>
                      </a:r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Персонал саны: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AVC Production»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ЖШС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(ПКО 2.0)</a:t>
                      </a:r>
                      <a:endParaRPr lang="en-US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613492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РФ, Челябинск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қаласындағы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Уралэнергомаш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ЖШҚ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091354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РФ,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Мәскеу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қаласындағы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«СПМК Холдинг»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ЖШҚ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7660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БР, Новополоцк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қаласындағы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«ЛИГМОД» ЖШҚ 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881938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Интра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сервистік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компаниясы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ЖШС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253323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РемСтройМонтажУниверсал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- «РСМУ» ЖШС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737063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«НПО Дефектоскопия» ЖШС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0493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«НИЦ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KRD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ЖШС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1434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180000" algn="r" fontAlgn="b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ЖИЫНЫ,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адам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310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10982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715232"/>
            <a:ext cx="5818909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30"/>
              </a:spcBef>
            </a:pP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Кіріспе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бөлім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en-US" sz="1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Жоспарлы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тоқтатып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ЖАЖ – 30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күнтізбелік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күн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(ЛК-6У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Жөндеу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жұмыстарының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тоқтату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басы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18.06.25ж.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 С-100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режиміне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шығу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16.07.25ж.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300" i="1" u="sng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300" i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кестеден</a:t>
            </a:r>
            <a:r>
              <a:rPr lang="ru-RU" sz="1300" i="1" u="sng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 </a:t>
            </a:r>
            <a:r>
              <a:rPr lang="ru-RU" sz="1300" i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тәулікке</a:t>
            </a:r>
            <a:r>
              <a:rPr lang="ru-RU" sz="1300" i="1" u="sng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алға</a:t>
            </a:r>
            <a:r>
              <a:rPr lang="ru-RU" sz="1300" i="1" u="sng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кету)</a:t>
            </a:r>
          </a:p>
          <a:p>
            <a:pPr>
              <a:spcBef>
                <a:spcPts val="330"/>
              </a:spcBef>
            </a:pP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Жөндеу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мақсатына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қол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жеткізілді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!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180000" indent="-171450">
              <a:spcBef>
                <a:spcPts val="330"/>
              </a:spcBef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қауіпсіз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жазатайым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оқиғаларсыз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орындалды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Bef>
                <a:spcPts val="330"/>
              </a:spcBef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Өнеркәсіптік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қауіпсіздік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талаптары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сақталды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Bef>
                <a:spcPts val="330"/>
              </a:spcBef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Жөндеу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кестеден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бұрын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аяқталды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Bef>
                <a:spcPts val="330"/>
              </a:spcBef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Жұмыстың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жоспарланған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көлемдері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орындалды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180000">
              <a:spcAft>
                <a:spcPts val="600"/>
              </a:spcAft>
            </a:pP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Орындалған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жұмыстардың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ірілендірілген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тізбесі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Аппараттарды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техникалық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куәландыруға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дайындау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 б.;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Технологиялық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пештерді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тексеруге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дайындау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 б.;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Технологиялық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құбырларды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тексеру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930 б. (140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қ.м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.)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Керосинді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ГТ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катализаторларын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29,9 тонна;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МБӨӨ, МКТӨ, АМҚӨӨ-да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статикалық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жабдықтарды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 аппарат;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алмастырғыштардың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құбыр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бумаларын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 б.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Динамикалық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жабдықтарды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агрегат;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 СҚГ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желісін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желі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Колонналардың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ішкі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құрылғыларын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тегерме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2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саптама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Пештердің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бұрма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шиберлерін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б.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ҚКӨҚ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түтін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мұржаларын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КҚҚ</a:t>
            </a:r>
            <a:r>
              <a:rPr lang="ru-RU" sz="1300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б.;</a:t>
            </a:r>
          </a:p>
          <a:p>
            <a:pPr marL="18000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МБӨӨ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пештерінің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оттықтарын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ауыстыру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 б.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650314"/>
              </p:ext>
            </p:extLst>
          </p:nvPr>
        </p:nvGraphicFramePr>
        <p:xfrm>
          <a:off x="6073791" y="5158259"/>
          <a:ext cx="5993337" cy="1410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122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2123122">
                  <a:extLst>
                    <a:ext uri="{9D8B030D-6E8A-4147-A177-3AD203B41FA5}">
                      <a16:colId xmlns:a16="http://schemas.microsoft.com/office/drawing/2014/main" val="820999022"/>
                    </a:ext>
                  </a:extLst>
                </a:gridCol>
                <a:gridCol w="1747093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352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Тартылған</a:t>
                      </a:r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автомобильдік</a:t>
                      </a:r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арнайы</a:t>
                      </a:r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техника саны</a:t>
                      </a:r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туралы</a:t>
                      </a:r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kern="1200" baseline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ақпарат</a:t>
                      </a:r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Автокрандар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Автомұнаралар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техника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50674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07961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4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Жиыны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80000" algn="ctr" fontAlgn="b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107 </a:t>
                      </a:r>
                      <a:r>
                        <a:rPr lang="ru-RU" sz="14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бірлік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7111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" y="159610"/>
            <a:ext cx="2037579" cy="389016"/>
          </a:xfrm>
          <a:prstGeom prst="rect">
            <a:avLst/>
          </a:prstGeom>
        </p:spPr>
      </p:pic>
      <p:sp>
        <p:nvSpPr>
          <p:cNvPr id="13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6428524" y="56157"/>
            <a:ext cx="5704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ТОҚТАТЫП ЖӨНДЕУ ЖҰМЫСТАРЫ БОЙЫНША ФОТОЕСЕП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4594" y="1536429"/>
            <a:ext cx="3479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бастапқы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өңдеу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өндірісінде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ЭЛОУ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электрмен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тұзсыздандыру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сусыздандыру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блогі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жұмысының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сенімділігін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арттыру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шеңберінде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моделі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ЭГ-160-18, 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V-160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м3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дегидраторларының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8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бірлігі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ауыстырылды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Ауыстырылған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жабдықтың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жалпы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салмағы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512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тоннаны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құрады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" y="159610"/>
            <a:ext cx="2037579" cy="389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40" y="1149718"/>
            <a:ext cx="3810476" cy="228977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53" y="1128340"/>
            <a:ext cx="3807428" cy="233252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4594" y="4558837"/>
            <a:ext cx="4064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өнімдерін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компаундирлеу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тиеу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өндірісінің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сұйылтылған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газдар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паркінде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4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сыйымды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ыдыс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ауыстырылды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Е-11, Е-12, Е-14, Е-15 поз.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сыйымды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ыдыстар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пропан-пропилен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фракциясын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қабылдауға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Сыйымды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ыдыстың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көлемі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V-200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м3,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диаметрі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3400 мм.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98" y="3687618"/>
            <a:ext cx="3626344" cy="308880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21" y="3668034"/>
            <a:ext cx="3634548" cy="310838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3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9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2229" y="3773595"/>
            <a:ext cx="5827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АМҚӨӨ баяулатып кокстеу қондырғысында Н-2 поз. (типі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НК-560/335-180В-2б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вакуумдық газойльге шикізат (мазут) беруге арналған сорғы ауыстырылды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1196" y="775813"/>
            <a:ext cx="581601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МТӨӨ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каталитикалық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крекинг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ректификациялау</a:t>
            </a:r>
            <a:r>
              <a:rPr lang="ru-RU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қондырғысында</a:t>
            </a:r>
            <a:endParaRPr lang="ru-RU" sz="1100" b="1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kk-KZ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Н-208/р поз. (типі СНР 150-100-250) жеңіл айналымдық газойлінің айналымдық </a:t>
            </a:r>
          </a:p>
          <a:p>
            <a:pPr>
              <a:spcAft>
                <a:spcPts val="0"/>
              </a:spcAft>
            </a:pPr>
            <a:r>
              <a:rPr lang="kk-KZ" sz="1100" b="1" dirty="0">
                <a:solidFill>
                  <a:srgbClr val="0033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сорғысы ауыстырылды</a:t>
            </a:r>
            <a:endParaRPr lang="ru-RU" sz="1100" b="1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49465" y="3710220"/>
            <a:ext cx="61336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АМҚӨӨ битум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шығару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қондырғысында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Н-10 поз. (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типі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НК-65/35-125В-1а)</a:t>
            </a:r>
          </a:p>
          <a:p>
            <a:pPr>
              <a:spcAft>
                <a:spcPts val="0"/>
              </a:spcAft>
            </a:pP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ондырғыдан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450-500 ⁰С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фракцияны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айдау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К-2, К-3, К-4-ке беру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сорғысы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ауыстырылды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69345" y="796949"/>
            <a:ext cx="54617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АМҚӨӨ битум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шығару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қондырғысында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Н-9 поз. (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типі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НКВ-560/335-120В-2) </a:t>
            </a: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ІІ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айналымдық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суаратын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350-450 ⁰С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фракциясын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айдау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сорғысы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ауыстырылды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" y="159610"/>
            <a:ext cx="2037579" cy="3890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6" y="1397113"/>
            <a:ext cx="4065815" cy="231310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45" y="1369737"/>
            <a:ext cx="4065815" cy="231310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5" y="4373759"/>
            <a:ext cx="4065815" cy="231310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63" y="4310384"/>
            <a:ext cx="4065815" cy="241993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6428524" y="56157"/>
            <a:ext cx="5704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ТОҚТАТЫП ЖӨНДЕУ ЖҰМЫСТАРЫ БОЙЫНША ФОТОЕСЕП</a:t>
            </a:r>
          </a:p>
        </p:txBody>
      </p:sp>
      <p:sp>
        <p:nvSpPr>
          <p:cNvPr id="18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6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888509" y="195477"/>
            <a:ext cx="8181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СҰЙЫҚҚОЙМАЛАРДЫ ЖӨНДЕУ БОЙЫНША ЖҰМЫСТАРДЫҢ ФОТОЕСЕБІ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4443" y="1308192"/>
            <a:ext cx="3136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СҰЙЫҚҚОЙМАЛАРДЫ ЖӨНДЕ</a:t>
            </a:r>
          </a:p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 </a:t>
            </a:r>
            <a:r>
              <a:rPr lang="ru-RU" sz="1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Ашық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өнімдері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өндірісінің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АБАС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учаскесінің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27-5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паркінің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Р-1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Р-2 поз.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сұйыққоймаларын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күрделі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жөндеу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ОЙЫНША ЖҰМЫСТАРДЫҢ ФОТОЕСЕБІСҰЙЫҚҚОЙМАЛАРДЫ ЖӨНДЕУ БОЙЫНША ЖҰМЫСТАРДЫҢ ФОТОЕСЕБІ</a:t>
            </a:r>
          </a:p>
          <a:p>
            <a:pPr algn="r"/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0" y="962860"/>
            <a:ext cx="3504985" cy="29434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99" y="4127700"/>
            <a:ext cx="3886283" cy="255836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1" y="853219"/>
            <a:ext cx="3741404" cy="316270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8" y="4082902"/>
            <a:ext cx="3887121" cy="264796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5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4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1444" y="880432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ӘКІМ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Мұнайды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бастапқы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өңдеу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өндірісінің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ҒжәнеҚ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қасбеттерін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жөндеу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, </a:t>
            </a:r>
          </a:p>
          <a:p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операторлық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жайын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, ӘТК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әрлеу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жұмыстары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жалғасып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жатыр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 </a:t>
            </a:r>
            <a:endParaRPr lang="ru-RU" sz="1200" b="1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ШІЛІК-ТҰРМЫСТЫҚ КЕШЕНДЕРДІ ЖӨНДЕУ БОЙЫНША ЖҰМЫСТАРДЫҢ ФОТОЕСЕБІ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9" y="1626781"/>
            <a:ext cx="2654359" cy="243595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99" y="1626780"/>
            <a:ext cx="2705119" cy="243595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89" y="1547496"/>
            <a:ext cx="3127125" cy="239717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29" y="4179361"/>
            <a:ext cx="3123285" cy="246598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98" y="4158117"/>
            <a:ext cx="2705119" cy="248723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8" y="4158118"/>
            <a:ext cx="2654359" cy="248723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696750" y="28703"/>
            <a:ext cx="824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ӘКІМШІЛІК-ТҰРМЫСТЫҚ КЕШЕНДЕРДІ ЖӨНДЕУ БОЙЫНША ЖҰМЫСТАРДЫҢ ФОТОЕСЕБІ</a:t>
            </a:r>
          </a:p>
        </p:txBody>
      </p:sp>
      <p:sp>
        <p:nvSpPr>
          <p:cNvPr id="14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9853" y="816936"/>
            <a:ext cx="325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жылы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«ПМХЗ» ЖШС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аумағында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қоршауларды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жаңарту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жұмыстар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жалғасуда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85" y="1488814"/>
            <a:ext cx="2992045" cy="244046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4" y="4297461"/>
            <a:ext cx="3137915" cy="229794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479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892698" y="28703"/>
            <a:ext cx="824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ӘКІМШІЛІК-ТҰРМЫСТЫҚ КЕШЕНДЕРДІ ЖӨНДЕУ БОЙЫНША ЖҰМЫСТАРДЫҢ ФОТОЕСЕБІ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8" y="68743"/>
            <a:ext cx="2037579" cy="552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" y="1317384"/>
            <a:ext cx="2612157" cy="253160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5" y="1317384"/>
            <a:ext cx="2647506" cy="242527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51" y="1285155"/>
            <a:ext cx="2713138" cy="242527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29" name="TextBox 28"/>
          <p:cNvSpPr txBox="1"/>
          <p:nvPr/>
        </p:nvSpPr>
        <p:spPr>
          <a:xfrm>
            <a:off x="841239" y="845091"/>
            <a:ext cx="644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ӘКІМШ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Электрмен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жабдықтау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цехының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ӘТК-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інде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санитариялық-тұрмыстық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жағдайды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жақсарту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.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жалғасуда</a:t>
            </a:r>
            <a:endParaRPr lang="ru-RU" sz="1200" b="1" dirty="0">
              <a:solidFill>
                <a:srgbClr val="0033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ІЛІК-ТҰРМЫСТЫҚ КЕШЕНДЕРДІ ЖӨНДЕУ БОЙЫНША ЖҰМЫСТАРДЫҢ ФОТОЕСЕБІ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0204" y="3884449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ТҮБӨАжәнеА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цехының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ӘТК-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інде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санитариялық-тұрмыстық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жағдайларды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жақсарту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Жұмыстар</a:t>
            </a:r>
            <a:r>
              <a:rPr lang="ru-RU" sz="1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жалғасуда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" y="4220508"/>
            <a:ext cx="2481599" cy="248673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51" y="4274368"/>
            <a:ext cx="2594345" cy="243287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92" y="4320554"/>
            <a:ext cx="2683797" cy="243465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6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22207" y="861205"/>
            <a:ext cx="361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Орталық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асханада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санитариялық-тұрмыстық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жағдайларды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жақсарту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Рисунок 4" descr="image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44" y="1285155"/>
            <a:ext cx="2848382" cy="175956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825" y="3109450"/>
            <a:ext cx="3007742" cy="16993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76" y="4873559"/>
            <a:ext cx="3072886" cy="17361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75263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17925</TotalTime>
  <Words>5555</Words>
  <Application>Microsoft Office PowerPoint</Application>
  <PresentationFormat>Широкоэкранный</PresentationFormat>
  <Paragraphs>1516</Paragraphs>
  <Slides>39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Open Sans Light</vt:lpstr>
      <vt:lpstr>Times New Roman</vt:lpstr>
      <vt:lpstr>Wingdings</vt:lpstr>
      <vt:lpstr>Тема Office</vt:lpstr>
      <vt:lpstr>Слайд think-cell</vt:lpstr>
      <vt:lpstr>2025 ЖЫЛҒЫ І ЖАРТЫЖЫЛДЫҚТАҒЫ «ПМХЗ» ЖШС ЖҰМЫС ҚОРЫТЫНДЫЛАРЫ ТУРАЛЫ ЕСЕП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Козюра Ольга Викторовна</dc:creator>
  <cp:lastModifiedBy>Еспаева Гульнара Кудайбергеновна</cp:lastModifiedBy>
  <cp:revision>998</cp:revision>
  <cp:lastPrinted>2025-08-19T05:41:33Z</cp:lastPrinted>
  <dcterms:created xsi:type="dcterms:W3CDTF">2022-08-12T02:43:43Z</dcterms:created>
  <dcterms:modified xsi:type="dcterms:W3CDTF">2025-09-19T11:23:48Z</dcterms:modified>
</cp:coreProperties>
</file>